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04" r:id="rId3"/>
    <p:sldId id="286" r:id="rId4"/>
    <p:sldId id="287" r:id="rId5"/>
    <p:sldId id="302" r:id="rId6"/>
    <p:sldId id="306" r:id="rId7"/>
    <p:sldId id="307" r:id="rId8"/>
    <p:sldId id="288" r:id="rId9"/>
    <p:sldId id="303" r:id="rId10"/>
    <p:sldId id="290" r:id="rId11"/>
    <p:sldId id="308" r:id="rId12"/>
    <p:sldId id="310" r:id="rId13"/>
    <p:sldId id="311" r:id="rId14"/>
    <p:sldId id="301" r:id="rId15"/>
    <p:sldId id="314" r:id="rId16"/>
    <p:sldId id="315" r:id="rId17"/>
    <p:sldId id="309" r:id="rId18"/>
    <p:sldId id="328" r:id="rId19"/>
    <p:sldId id="312" r:id="rId20"/>
    <p:sldId id="320" r:id="rId21"/>
    <p:sldId id="299" r:id="rId22"/>
    <p:sldId id="294" r:id="rId23"/>
    <p:sldId id="298" r:id="rId24"/>
    <p:sldId id="322" r:id="rId25"/>
    <p:sldId id="321" r:id="rId26"/>
    <p:sldId id="325" r:id="rId27"/>
    <p:sldId id="329" r:id="rId28"/>
    <p:sldId id="326" r:id="rId29"/>
    <p:sldId id="327" r:id="rId30"/>
  </p:sldIdLst>
  <p:sldSz cx="18288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AA"/>
    <a:srgbClr val="E15457"/>
    <a:srgbClr val="17BDB4"/>
    <a:srgbClr val="686F76"/>
    <a:srgbClr val="3E424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2"/>
    <p:restoredTop sz="61876"/>
  </p:normalViewPr>
  <p:slideViewPr>
    <p:cSldViewPr snapToGrid="0" snapToObjects="1">
      <p:cViewPr varScale="1">
        <p:scale>
          <a:sx n="34" d="100"/>
          <a:sy n="34" d="100"/>
        </p:scale>
        <p:origin x="2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856418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FillTx/>
              <a:latin typeface="Calisto MT" charset="0"/>
              <a:ea typeface="Calisto MT" charset="0"/>
              <a:cs typeface="Calisto MT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0255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smtClean="0"/>
              <a:t>Cassandra er bygget opp av et </a:t>
            </a:r>
            <a:r>
              <a:rPr lang="nb-NO" b="1" baseline="0" dirty="0" err="1" smtClean="0"/>
              <a:t>cluster</a:t>
            </a:r>
            <a:r>
              <a:rPr lang="nb-NO" b="1" baseline="0" dirty="0" smtClean="0"/>
              <a:t>: </a:t>
            </a:r>
            <a:br>
              <a:rPr lang="nb-NO" b="1" baseline="0" dirty="0" smtClean="0"/>
            </a:br>
            <a:r>
              <a:rPr lang="nb-NO" b="0" baseline="0" dirty="0" smtClean="0"/>
              <a:t>Samling </a:t>
            </a:r>
            <a:r>
              <a:rPr lang="nb-NO" b="0" baseline="0" dirty="0" smtClean="0"/>
              <a:t>av flere </a:t>
            </a:r>
            <a:r>
              <a:rPr lang="nb-NO" b="0" baseline="0" dirty="0" smtClean="0"/>
              <a:t>Cassandra-noder som </a:t>
            </a:r>
            <a:r>
              <a:rPr lang="nb-NO" b="0" baseline="0" dirty="0" smtClean="0"/>
              <a:t>snakker sammen, og utgjør </a:t>
            </a:r>
            <a:r>
              <a:rPr lang="nb-NO" b="0" baseline="0" dirty="0" err="1" smtClean="0"/>
              <a:t>èn</a:t>
            </a:r>
            <a:r>
              <a:rPr lang="nb-NO" b="0" baseline="0" dirty="0" smtClean="0"/>
              <a:t> Cassandra database. 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En node er det samme som en maskin; enten fysisk eller virtuell.</a:t>
            </a:r>
            <a:endParaRPr lang="nb-NO" b="1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="1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1" baseline="0" dirty="0" smtClean="0"/>
              <a:t>Distribuert</a:t>
            </a:r>
            <a:r>
              <a:rPr lang="nb-NO" baseline="0" dirty="0" smtClean="0"/>
              <a:t>: </a:t>
            </a:r>
            <a:br>
              <a:rPr lang="nb-NO" baseline="0" dirty="0" smtClean="0"/>
            </a:br>
            <a:r>
              <a:rPr lang="nb-NO" baseline="0" dirty="0" smtClean="0"/>
              <a:t>Mange </a:t>
            </a:r>
            <a:r>
              <a:rPr lang="nb-NO" baseline="0" dirty="0" smtClean="0"/>
              <a:t>noder som </a:t>
            </a:r>
            <a:r>
              <a:rPr lang="nb-NO" baseline="0" dirty="0" smtClean="0"/>
              <a:t>snakker </a:t>
            </a:r>
            <a:r>
              <a:rPr lang="nb-NO" baseline="0" dirty="0" smtClean="0"/>
              <a:t>sammen (som sagt).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Nodene kan være på samme </a:t>
            </a:r>
            <a:r>
              <a:rPr lang="nb-NO" baseline="0" dirty="0" smtClean="0"/>
              <a:t>sted rent fysisk, </a:t>
            </a:r>
            <a:r>
              <a:rPr lang="nb-NO" baseline="0" dirty="0" smtClean="0"/>
              <a:t>eller spredt over flere geografiske lokasjoner.</a:t>
            </a:r>
          </a:p>
          <a:p>
            <a:pPr marL="342900" lvl="3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3" indent="-342900">
              <a:buSzPct val="75000"/>
              <a:buFont typeface="Arial" charset="0"/>
              <a:buChar char="•"/>
            </a:pPr>
            <a:r>
              <a:rPr lang="nb-NO" b="1" baseline="0" dirty="0" smtClean="0"/>
              <a:t>Desentralisert (</a:t>
            </a:r>
            <a:r>
              <a:rPr lang="nb-NO" b="1" baseline="0" dirty="0" err="1" smtClean="0"/>
              <a:t>no</a:t>
            </a:r>
            <a:r>
              <a:rPr lang="nb-NO" b="1" baseline="0" dirty="0" smtClean="0"/>
              <a:t> single </a:t>
            </a:r>
            <a:r>
              <a:rPr lang="nb-NO" b="1" baseline="0" dirty="0" err="1" smtClean="0"/>
              <a:t>point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of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failure</a:t>
            </a:r>
            <a:r>
              <a:rPr lang="nb-NO" b="1" baseline="0" dirty="0" smtClean="0"/>
              <a:t>)</a:t>
            </a:r>
            <a:r>
              <a:rPr lang="nb-NO" b="0" baseline="0" dirty="0" smtClean="0"/>
              <a:t>: </a:t>
            </a:r>
            <a:br>
              <a:rPr lang="nb-NO" b="0" baseline="0" dirty="0" smtClean="0"/>
            </a:br>
            <a:r>
              <a:rPr lang="nb-NO" b="0" baseline="0" dirty="0" smtClean="0"/>
              <a:t>Det er ingen master-slave arkitektur.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Systemet går ikke ned hvis en av nodene går ned (hvis master-noden går ned).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Alle noder er like og vet om hverandre. </a:t>
            </a:r>
            <a:br>
              <a:rPr lang="nb-NO" b="0" baseline="0" dirty="0" smtClean="0"/>
            </a:br>
            <a:r>
              <a:rPr lang="nb-NO" b="0" baseline="0" dirty="0" smtClean="0"/>
              <a:t>Det betyr at du kan spørre hvilken som helst node og få svar</a:t>
            </a:r>
            <a:r>
              <a:rPr lang="nb-NO" b="0" baseline="0" dirty="0" smtClean="0"/>
              <a:t>.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De vet også hvilke data de andre nodene har.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Alle nodene holder ikke på all data, det er delt mellom dem</a:t>
            </a:r>
            <a:r>
              <a:rPr lang="nb-NO" b="0" baseline="0" dirty="0" smtClean="0"/>
              <a:t>.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lvl="3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En </a:t>
            </a:r>
            <a:r>
              <a:rPr lang="nb-NO" b="0" baseline="0" dirty="0" smtClean="0"/>
              <a:t>hvilken som helst node kan opptre som en ”</a:t>
            </a:r>
            <a:r>
              <a:rPr lang="nb-NO" b="1" baseline="0" dirty="0" err="1" smtClean="0"/>
              <a:t>coordinator</a:t>
            </a:r>
            <a:r>
              <a:rPr lang="nb-NO" b="1" baseline="0" dirty="0" smtClean="0"/>
              <a:t> node</a:t>
            </a:r>
            <a:r>
              <a:rPr lang="nb-NO" b="0" baseline="0" dirty="0" smtClean="0"/>
              <a:t>”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&gt; En "</a:t>
            </a:r>
            <a:r>
              <a:rPr lang="nb-NO" b="0" baseline="0" dirty="0" err="1" smtClean="0"/>
              <a:t>midertidig</a:t>
            </a:r>
            <a:r>
              <a:rPr lang="nb-NO" b="0" baseline="0" dirty="0" smtClean="0"/>
              <a:t>" </a:t>
            </a:r>
            <a:r>
              <a:rPr lang="nb-NO" b="0" baseline="0" dirty="0" smtClean="0"/>
              <a:t>master for akkurat den ene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, enten </a:t>
            </a:r>
            <a:r>
              <a:rPr lang="nb-NO" b="0" baseline="0" dirty="0" err="1" smtClean="0"/>
              <a:t>read</a:t>
            </a:r>
            <a:r>
              <a:rPr lang="nb-NO" b="0" baseline="0" dirty="0" smtClean="0"/>
              <a:t> eller </a:t>
            </a:r>
            <a:r>
              <a:rPr lang="nb-NO" b="0" baseline="0" dirty="0" err="1" smtClean="0"/>
              <a:t>write</a:t>
            </a:r>
            <a:r>
              <a:rPr lang="nb-NO" b="0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5402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="0" baseline="0" dirty="0" smtClean="0"/>
              <a:t>Jeg nevnte at data er fordelt mellom nodene i </a:t>
            </a:r>
            <a:r>
              <a:rPr lang="nb-NO" b="0" baseline="0" dirty="0" err="1" smtClean="0"/>
              <a:t>clusteret</a:t>
            </a:r>
            <a:r>
              <a:rPr lang="nb-NO" b="0" baseline="0" dirty="0" smtClean="0"/>
              <a:t>.</a:t>
            </a:r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Hva gjør vi hvis en node går offline</a:t>
            </a:r>
            <a:r>
              <a:rPr lang="nb-NO" b="0" baseline="0" dirty="0" smtClean="0"/>
              <a:t>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Hvis den noden har dataene vi trenger...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kan være nettverksfeil, hardwarefeil eller strømbrudd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kan til og med være naturkatastrofer som tornadoer som slår ut hele datasentre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Hva gjør vi da?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Hvordan kan vi fortsatt sørge for at dataene er tilgjengelige selv når noden med dataene våre er nede?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Er det mulig?</a:t>
            </a:r>
          </a:p>
        </p:txBody>
      </p:sp>
    </p:spTree>
    <p:extLst>
      <p:ext uri="{BB962C8B-B14F-4D97-AF65-F5344CB8AC3E}">
        <p14:creationId xmlns:p14="http://schemas.microsoft.com/office/powerpoint/2010/main" val="1223319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Ja!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Svaret på det er </a:t>
            </a:r>
            <a:r>
              <a:rPr lang="nb-NO" baseline="0" dirty="0" err="1" smtClean="0"/>
              <a:t>Replikering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vil si å lagre ”kopier” av data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Lagre data flere ganger.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Sikrer redundans hvis en eller flere noder skulle gå ned eller bli borte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Replikasjonsfaktor er hvor mange replikaer, eller kopier det skal finnes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replikasjonsfaktor på 3 betyr at de samme dataene finnes på 3 noder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Ikke noe </a:t>
            </a:r>
            <a:r>
              <a:rPr lang="nb-NO" baseline="0" dirty="0" err="1" smtClean="0"/>
              <a:t>primary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secondary</a:t>
            </a:r>
            <a:r>
              <a:rPr lang="nb-NO" baseline="0" dirty="0" smtClean="0"/>
              <a:t>, master-versjon, eller kopi av originale verdier. Alle verdiene er "like".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Nodene vet om dette og kan spørre alle replikaene for å få svar.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Tenk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 vi så på forrige slide.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702805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Si at vi </a:t>
            </a:r>
            <a:r>
              <a:rPr lang="nb-NO" b="0" baseline="0" dirty="0" smtClean="0"/>
              <a:t>har en </a:t>
            </a:r>
            <a:r>
              <a:rPr lang="nb-NO" b="0" baseline="0" dirty="0" err="1" smtClean="0"/>
              <a:t>replikeringsfaktor</a:t>
            </a:r>
            <a:r>
              <a:rPr lang="nb-NO" b="0" baseline="0" dirty="0" smtClean="0"/>
              <a:t> på 3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vil si at det finnes tre innslag av verdien i </a:t>
            </a:r>
            <a:r>
              <a:rPr lang="nb-NO" b="0" baseline="0" dirty="0" err="1" smtClean="0"/>
              <a:t>clusteret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Verdien vi skal ha er på nodene med gul ring rundt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Siden vi har en replikasjonsfaktor på 3 spør den noden som skal ha dataene, og fortsetter deretter "rundt ringen" og spør de neste nodene etter data. </a:t>
            </a:r>
            <a:br>
              <a:rPr lang="nb-NO" b="0" baseline="0" dirty="0" smtClean="0"/>
            </a:br>
            <a:r>
              <a:rPr lang="nb-NO" b="0" baseline="0" dirty="0" smtClean="0"/>
              <a:t>Antallet noder som blir spurt er </a:t>
            </a:r>
            <a:r>
              <a:rPr lang="nb-NO" b="0" baseline="0" dirty="0" err="1" smtClean="0"/>
              <a:t>replikeringsfaktoren</a:t>
            </a:r>
            <a:r>
              <a:rPr lang="nb-NO" b="0" baseline="0" dirty="0" smtClean="0"/>
              <a:t>, altså 3 noder.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Noden som blir ”</a:t>
            </a:r>
            <a:r>
              <a:rPr lang="nb-NO" b="1" baseline="0" dirty="0" err="1" smtClean="0"/>
              <a:t>coordinator</a:t>
            </a:r>
            <a:r>
              <a:rPr lang="nb-NO" b="1" baseline="0" dirty="0" smtClean="0"/>
              <a:t>-node</a:t>
            </a:r>
            <a:r>
              <a:rPr lang="nb-NO" b="0" baseline="0" dirty="0" smtClean="0"/>
              <a:t>”, altså midlertidig master for den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, den som mottar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 og delegerer den videre til riktige noder, </a:t>
            </a:r>
            <a:r>
              <a:rPr lang="nb-NO" b="0" baseline="0" dirty="0" smtClean="0"/>
              <a:t>har i oppgave å spørre resterende noder, vente på </a:t>
            </a:r>
            <a:r>
              <a:rPr lang="nb-NO" b="0" baseline="0" dirty="0" smtClean="0"/>
              <a:t>svar</a:t>
            </a:r>
            <a:r>
              <a:rPr lang="nb-NO" b="0" baseline="0" dirty="0" smtClean="0"/>
              <a:t>, og returnere en verdi til brukeren</a:t>
            </a:r>
            <a:r>
              <a:rPr lang="nb-NO" b="0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Hvis </a:t>
            </a:r>
            <a:r>
              <a:rPr lang="nb-NO" b="0" baseline="0" dirty="0" err="1" smtClean="0"/>
              <a:t>coordinator</a:t>
            </a:r>
            <a:r>
              <a:rPr lang="nb-NO" b="0" baseline="0" dirty="0" smtClean="0"/>
              <a:t>-node mottar ulike verdier fra nodene betyr det at en oppdatering ikke har "spredt" seg til alle replikanodene enda.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Da returneres verdien med nyeste timestampet.</a:t>
            </a:r>
            <a:br>
              <a:rPr lang="nb-NO" b="0" baseline="0" dirty="0" smtClean="0"/>
            </a:br>
            <a:r>
              <a:rPr lang="nb-NO" b="0" baseline="0" dirty="0" smtClean="0"/>
              <a:t>All data som lagres, lagres med et timestamp for når det ble lagret. 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Det kan skje at data er "inkonsistent". Data skrives ikke samtidig til alle tre nodene, </a:t>
            </a:r>
            <a:r>
              <a:rPr lang="nb-NO" b="0" baseline="0" dirty="0" err="1" smtClean="0"/>
              <a:t>selvom</a:t>
            </a:r>
            <a:r>
              <a:rPr lang="nb-NO" b="0" baseline="0" dirty="0" smtClean="0"/>
              <a:t> det oftest ikke er langt unna.</a:t>
            </a:r>
            <a:endParaRPr lang="nb-NO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52063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Det tar oss over på et annet tema; </a:t>
            </a:r>
            <a:r>
              <a:rPr lang="nb-NO" baseline="0" dirty="0" err="1" smtClean="0"/>
              <a:t>Eventual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consistency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I Cassandra er det ofte kalt </a:t>
            </a:r>
            <a:r>
              <a:rPr lang="nb-NO" b="1" baseline="0" dirty="0" err="1" smtClean="0"/>
              <a:t>tunable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consistency</a:t>
            </a: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CAP </a:t>
            </a:r>
            <a:r>
              <a:rPr lang="nb-NO" baseline="0" dirty="0" err="1" smtClean="0"/>
              <a:t>theorem</a:t>
            </a:r>
            <a:r>
              <a:rPr lang="nb-NO" baseline="0" dirty="0" smtClean="0"/>
              <a:t> ble nevnt </a:t>
            </a:r>
            <a:r>
              <a:rPr lang="nb-NO" baseline="0" dirty="0" smtClean="0"/>
              <a:t>tidligere av Eivind. 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Theoremet</a:t>
            </a:r>
            <a:r>
              <a:rPr lang="nb-NO" baseline="0" dirty="0" smtClean="0"/>
              <a:t> sier </a:t>
            </a:r>
            <a:r>
              <a:rPr lang="nb-NO" baseline="0" dirty="0" smtClean="0"/>
              <a:t>at en database kun kan oppfylle to </a:t>
            </a:r>
            <a:r>
              <a:rPr lang="nb-NO" baseline="0" dirty="0" smtClean="0"/>
              <a:t>av tre kriterier 100%.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err="1" smtClean="0"/>
              <a:t>Consistency</a:t>
            </a:r>
            <a:r>
              <a:rPr lang="nb-NO" b="1" baseline="0" dirty="0" smtClean="0"/>
              <a:t>:</a:t>
            </a:r>
            <a:r>
              <a:rPr lang="nb-NO" b="0" baseline="0" dirty="0" smtClean="0"/>
              <a:t> Alle nodene ser samme data samtidig</a:t>
            </a: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err="1" smtClean="0"/>
              <a:t>Availability</a:t>
            </a:r>
            <a:r>
              <a:rPr lang="nb-NO" b="1" baseline="0" dirty="0" smtClean="0"/>
              <a:t>: </a:t>
            </a:r>
            <a:r>
              <a:rPr lang="nb-NO" b="0" baseline="0" dirty="0" smtClean="0"/>
              <a:t>Garanterer at alle </a:t>
            </a:r>
            <a:r>
              <a:rPr lang="nb-NO" b="0" baseline="0" dirty="0" err="1" smtClean="0"/>
              <a:t>requests</a:t>
            </a:r>
            <a:r>
              <a:rPr lang="nb-NO" b="0" baseline="0" dirty="0" smtClean="0"/>
              <a:t> får svar, </a:t>
            </a:r>
            <a:r>
              <a:rPr lang="nb-NO" b="0" baseline="0" dirty="0" smtClean="0"/>
              <a:t>enten </a:t>
            </a:r>
            <a:r>
              <a:rPr lang="nb-NO" b="0" baseline="0" dirty="0" err="1" smtClean="0"/>
              <a:t>success</a:t>
            </a:r>
            <a:r>
              <a:rPr lang="nb-NO" b="0" baseline="0" dirty="0" smtClean="0"/>
              <a:t> eller </a:t>
            </a:r>
            <a:r>
              <a:rPr lang="nb-NO" b="0" baseline="0" dirty="0" err="1" smtClean="0"/>
              <a:t>failure</a:t>
            </a:r>
            <a:r>
              <a:rPr lang="nb-NO" b="0" baseline="0" dirty="0" smtClean="0"/>
              <a:t>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err="1" smtClean="0"/>
              <a:t>Partition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tolerance</a:t>
            </a:r>
            <a:r>
              <a:rPr lang="nb-NO" b="1" baseline="0" dirty="0" smtClean="0"/>
              <a:t>: </a:t>
            </a:r>
            <a:r>
              <a:rPr lang="nb-NO" b="0" baseline="0" dirty="0" smtClean="0"/>
              <a:t>Systemet fungerer selv ved </a:t>
            </a:r>
            <a:r>
              <a:rPr lang="nb-NO" b="0" baseline="0" dirty="0" err="1" smtClean="0"/>
              <a:t>partisjonering</a:t>
            </a:r>
            <a:r>
              <a:rPr lang="nb-NO" b="0" baseline="0" dirty="0" smtClean="0"/>
              <a:t> på grunn </a:t>
            </a:r>
            <a:r>
              <a:rPr lang="nb-NO" b="0" baseline="0" dirty="0" smtClean="0"/>
              <a:t>av nettverksbrudd. </a:t>
            </a:r>
            <a:br>
              <a:rPr lang="nb-NO" b="0" baseline="0" dirty="0" smtClean="0"/>
            </a:br>
            <a:r>
              <a:rPr lang="nb-NO" b="0" baseline="0" dirty="0" smtClean="0"/>
              <a:t>Altså deler av systemet ser ikke resten.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Ikke mulig å oppfylle alle tre 100%. </a:t>
            </a:r>
            <a:br>
              <a:rPr lang="nb-NO" b="0" baseline="0" dirty="0" smtClean="0"/>
            </a:br>
            <a:r>
              <a:rPr lang="nb-NO" b="0" baseline="0" dirty="0" smtClean="0"/>
              <a:t>Kan ikke garantere for 100% konsistente data ved nettverksbrudd hvis du fortsatt </a:t>
            </a:r>
            <a:r>
              <a:rPr lang="nb-NO" b="0" baseline="0" dirty="0" smtClean="0"/>
              <a:t>skal </a:t>
            </a:r>
            <a:r>
              <a:rPr lang="nb-NO" b="0" baseline="0" dirty="0" smtClean="0"/>
              <a:t>svare på </a:t>
            </a:r>
            <a:r>
              <a:rPr lang="nb-NO" b="0" baseline="0" dirty="0" err="1" smtClean="0"/>
              <a:t>requester</a:t>
            </a:r>
            <a:r>
              <a:rPr lang="nb-NO" b="0" baseline="0" dirty="0" smtClean="0"/>
              <a:t> (</a:t>
            </a:r>
            <a:r>
              <a:rPr lang="nb-NO" b="1" baseline="0" dirty="0" smtClean="0"/>
              <a:t>A</a:t>
            </a:r>
            <a:r>
              <a:rPr lang="nb-NO" b="0" baseline="0" dirty="0" smtClean="0"/>
              <a:t>) og ikke stoppe å fungere </a:t>
            </a:r>
            <a:r>
              <a:rPr lang="nb-NO" b="1" baseline="0" dirty="0" smtClean="0"/>
              <a:t>(P</a:t>
            </a:r>
            <a:r>
              <a:rPr lang="nb-NO" b="0" baseline="0" dirty="0" smtClean="0"/>
              <a:t>)</a:t>
            </a:r>
            <a:r>
              <a:rPr lang="nb-NO" b="1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Cassandra plasserer seg mellom A og P.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Garanterer respons på </a:t>
            </a:r>
            <a:r>
              <a:rPr lang="nb-NO" b="0" baseline="0" dirty="0" err="1" smtClean="0"/>
              <a:t>requester</a:t>
            </a:r>
            <a:r>
              <a:rPr lang="nb-NO" b="0" baseline="0" dirty="0" smtClean="0"/>
              <a:t> og fortsetter å fungere selv ved nettverksbrudd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err="1" smtClean="0"/>
              <a:t>Eventual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consistent</a:t>
            </a:r>
            <a:r>
              <a:rPr lang="nb-NO" b="0" baseline="0" dirty="0" smtClean="0"/>
              <a:t>: </a:t>
            </a:r>
            <a:br>
              <a:rPr lang="nb-NO" b="0" baseline="0" dirty="0" smtClean="0"/>
            </a:br>
            <a:r>
              <a:rPr lang="nb-NO" b="0" baseline="0" dirty="0" smtClean="0"/>
              <a:t>Garanterer at hvis data skrives til en node så vil det være tilgjengelig på resten av nodene som skal ha dataene snart. </a:t>
            </a:r>
            <a:br>
              <a:rPr lang="nb-NO" b="0" baseline="0" dirty="0" smtClean="0"/>
            </a:br>
            <a:r>
              <a:rPr lang="nb-NO" b="0" baseline="0" dirty="0" smtClean="0"/>
              <a:t>Typisk tar det fra noen millisekunder og opp til et par </a:t>
            </a:r>
            <a:r>
              <a:rPr lang="nb-NO" b="0" baseline="0" dirty="0" smtClean="0"/>
              <a:t>minutter "</a:t>
            </a:r>
            <a:r>
              <a:rPr lang="nb-NO" b="0" baseline="0" dirty="0" err="1" smtClean="0"/>
              <a:t>worst</a:t>
            </a:r>
            <a:r>
              <a:rPr lang="nb-NO" b="0" baseline="0" dirty="0" smtClean="0"/>
              <a:t> case", med mindre det er nettverksbrudd.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Stort sett bundet opp til hvor lang tid det tar å flytte dataene over nettverket fra A til B.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Ikke så skummelt som det høres ut.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Kan </a:t>
            </a:r>
            <a:r>
              <a:rPr lang="nb-NO" b="0" baseline="0" dirty="0" smtClean="0"/>
              <a:t>risikere konflikt hvis data oppdateres to steder </a:t>
            </a:r>
            <a:r>
              <a:rPr lang="nb-NO" b="0" baseline="0" dirty="0" smtClean="0"/>
              <a:t>samtidig</a:t>
            </a:r>
            <a:br>
              <a:rPr lang="nb-NO" b="0" baseline="0" dirty="0" smtClean="0"/>
            </a:br>
            <a:r>
              <a:rPr lang="nb-NO" b="0" baseline="0" dirty="0" smtClean="0"/>
              <a:t>&gt; prøv </a:t>
            </a:r>
            <a:r>
              <a:rPr lang="nb-NO" b="0" baseline="0" dirty="0" smtClean="0"/>
              <a:t>å modeller deg vekk </a:t>
            </a:r>
            <a:r>
              <a:rPr lang="nb-NO" b="0" baseline="0" dirty="0" smtClean="0"/>
              <a:t>fra sånne problemstillinger.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For eksempel er Immutable </a:t>
            </a:r>
            <a:r>
              <a:rPr lang="nb-NO" b="0" baseline="0" dirty="0" smtClean="0"/>
              <a:t>data er perfekt for dette. </a:t>
            </a:r>
            <a:br>
              <a:rPr lang="nb-NO" b="0" baseline="0" dirty="0" smtClean="0"/>
            </a:br>
            <a:r>
              <a:rPr lang="nb-NO" b="0" baseline="0" dirty="0" smtClean="0"/>
              <a:t>Data som aldri endrer </a:t>
            </a:r>
            <a:r>
              <a:rPr lang="nb-NO" b="0" baseline="0" dirty="0" smtClean="0"/>
              <a:t>seg etter at det er skrevet. </a:t>
            </a:r>
            <a:br>
              <a:rPr lang="nb-NO" b="0" baseline="0" dirty="0" smtClean="0"/>
            </a:br>
            <a:r>
              <a:rPr lang="nb-NO" b="0" baseline="0" dirty="0" smtClean="0"/>
              <a:t>Legger bare til nye verdier, gjør aldri </a:t>
            </a:r>
            <a:r>
              <a:rPr lang="nb-NO" b="0" baseline="0" dirty="0" err="1" smtClean="0"/>
              <a:t>update</a:t>
            </a:r>
            <a:r>
              <a:rPr lang="nb-NO" b="0" baseline="0" dirty="0" smtClean="0"/>
              <a:t>.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Værdata er et godt eksempel;</a:t>
            </a:r>
            <a:br>
              <a:rPr lang="nb-NO" b="0" baseline="0" dirty="0" smtClean="0"/>
            </a:br>
            <a:r>
              <a:rPr lang="nb-NO" b="0" baseline="0" dirty="0" smtClean="0"/>
              <a:t>Når en måling er gjort vil den aldri endre seg. Temperaturen på det tidspunktet var det, og ingenting kan endre det.</a:t>
            </a:r>
            <a:endParaRPr lang="nb-NO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08947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Nevnte at det heter </a:t>
            </a:r>
            <a:r>
              <a:rPr lang="nb-NO" b="1" baseline="0" dirty="0" err="1" smtClean="0"/>
              <a:t>Tunable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consistency</a:t>
            </a:r>
            <a:r>
              <a:rPr lang="nb-NO" b="0" baseline="0" dirty="0" smtClean="0"/>
              <a:t> i Cassandra.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Cassandra lar deg velge hvor konsistente data du vil ha</a:t>
            </a:r>
            <a:br>
              <a:rPr lang="nb-NO" b="0" baseline="0" dirty="0" smtClean="0"/>
            </a:br>
            <a:r>
              <a:rPr lang="nb-NO" b="0" baseline="0" dirty="0" smtClean="0"/>
              <a:t>Det bestemmer du når du gjør operasjoner &gt; SELECT, INSERT, UPDATE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Tenk </a:t>
            </a:r>
            <a:r>
              <a:rPr lang="nb-NO" b="0" baseline="0" dirty="0" smtClean="0"/>
              <a:t>en </a:t>
            </a:r>
            <a:r>
              <a:rPr lang="nb-NO" b="0" baseline="0" dirty="0" err="1" smtClean="0"/>
              <a:t>replikeringsfaktor</a:t>
            </a:r>
            <a:r>
              <a:rPr lang="nb-NO" b="0" baseline="0" dirty="0" smtClean="0"/>
              <a:t> på 5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Alle nodene har verdien vi ønsker i </a:t>
            </a:r>
            <a:r>
              <a:rPr lang="nb-NO" b="0" baseline="0" dirty="0" smtClean="0"/>
              <a:t>eksemplet her.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Vi skriver til alle nodene, men venter på svar fra et QUORUM av nodene før vi returnerer til brukeren. Et QUORUM er et flertall.</a:t>
            </a:r>
            <a:br>
              <a:rPr lang="nb-NO" b="0" baseline="0" dirty="0" smtClean="0"/>
            </a:br>
            <a:r>
              <a:rPr lang="nb-NO" b="0" baseline="0" dirty="0" smtClean="0"/>
              <a:t>&gt; For eksempel de rød nodene.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Vi leser fra alle nodene, men returnerer så fort vi har fått svar fra et QUORUM av nodene.</a:t>
            </a:r>
            <a:br>
              <a:rPr lang="nb-NO" b="0" baseline="0" dirty="0" smtClean="0"/>
            </a:br>
            <a:r>
              <a:rPr lang="nb-NO" b="0" baseline="0" dirty="0" smtClean="0"/>
              <a:t>&gt; For eksempel de med gul sirkel. </a:t>
            </a:r>
            <a:br>
              <a:rPr lang="nb-NO" b="0" baseline="0" dirty="0" smtClean="0"/>
            </a:b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Som </a:t>
            </a:r>
            <a:r>
              <a:rPr lang="nb-NO" b="0" baseline="0" dirty="0" smtClean="0"/>
              <a:t>dere ser kan man garantere at det man skrives er det som leses selv om man ikke </a:t>
            </a:r>
            <a:r>
              <a:rPr lang="nb-NO" b="0" baseline="0" dirty="0" smtClean="0"/>
              <a:t>skriver </a:t>
            </a:r>
            <a:r>
              <a:rPr lang="nb-NO" b="0" baseline="0" dirty="0" smtClean="0"/>
              <a:t>til alle nodene</a:t>
            </a:r>
            <a:r>
              <a:rPr lang="nb-NO" b="0" baseline="0" dirty="0" smtClean="0"/>
              <a:t>!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Man leser minst en av nodene som det ble skrevet til, og muligens flere.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er ganske kult!</a:t>
            </a:r>
          </a:p>
        </p:txBody>
      </p:sp>
    </p:spTree>
    <p:extLst>
      <p:ext uri="{BB962C8B-B14F-4D97-AF65-F5344CB8AC3E}">
        <p14:creationId xmlns:p14="http://schemas.microsoft.com/office/powerpoint/2010/main" val="1960598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Du har også andre varianter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err="1" smtClean="0"/>
              <a:t>Tunable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consistency</a:t>
            </a:r>
            <a:r>
              <a:rPr lang="nb-NO" b="0" baseline="0" dirty="0" smtClean="0"/>
              <a:t> betyr jo at det kan tunes etter behov.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smtClean="0"/>
              <a:t>Rød</a:t>
            </a:r>
            <a:r>
              <a:rPr lang="nb-NO" b="0" baseline="0" dirty="0" smtClean="0"/>
              <a:t> betyr </a:t>
            </a:r>
            <a:r>
              <a:rPr lang="nb-NO" b="0" baseline="0" dirty="0" smtClean="0"/>
              <a:t>antall noder du venter på svar fra skriving før du returnerer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smtClean="0"/>
              <a:t>Gul sirkel</a:t>
            </a:r>
            <a:r>
              <a:rPr lang="nb-NO" b="0" baseline="0" dirty="0" smtClean="0"/>
              <a:t> betyr </a:t>
            </a:r>
            <a:r>
              <a:rPr lang="nb-NO" b="0" baseline="0" dirty="0" smtClean="0"/>
              <a:t>antall noder du venter på lesing fra før du returnerer</a:t>
            </a: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#1</a:t>
            </a:r>
            <a:br>
              <a:rPr lang="nb-NO" b="0" baseline="0" dirty="0" smtClean="0"/>
            </a:br>
            <a:r>
              <a:rPr lang="nb-NO" b="0" baseline="0" dirty="0" smtClean="0"/>
              <a:t>Tolerere </a:t>
            </a:r>
            <a:r>
              <a:rPr lang="nb-NO" b="0" baseline="0" dirty="0" smtClean="0"/>
              <a:t>treg skriving, må ha rask lesing</a:t>
            </a:r>
            <a:r>
              <a:rPr lang="nb-NO" b="0" baseline="0" dirty="0" smtClean="0"/>
              <a:t>: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Skriv </a:t>
            </a:r>
            <a:r>
              <a:rPr lang="nb-NO" b="0" baseline="0" dirty="0" smtClean="0"/>
              <a:t>til alle nodene før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 returnerer </a:t>
            </a:r>
            <a:r>
              <a:rPr lang="nb-NO" b="0" baseline="0" dirty="0" smtClean="0"/>
              <a:t>"ok". </a:t>
            </a:r>
            <a:r>
              <a:rPr lang="nb-NO" b="0" baseline="0" dirty="0" smtClean="0"/>
              <a:t>Tar mye tid, men det sørger for konsistens hvis du kun leser fra en node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#2</a:t>
            </a:r>
            <a:br>
              <a:rPr lang="nb-NO" b="0" baseline="0" dirty="0" smtClean="0"/>
            </a:br>
            <a:r>
              <a:rPr lang="nb-NO" b="0" baseline="0" dirty="0" smtClean="0"/>
              <a:t>Tolerere </a:t>
            </a:r>
            <a:r>
              <a:rPr lang="nb-NO" b="0" baseline="0" dirty="0" smtClean="0"/>
              <a:t>treg lesing men krever rask skriving</a:t>
            </a:r>
            <a:r>
              <a:rPr lang="nb-NO" b="0" baseline="0" dirty="0" smtClean="0"/>
              <a:t>:</a:t>
            </a:r>
            <a:endParaRPr lang="nb-NO" b="0" i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Skriv </a:t>
            </a:r>
            <a:r>
              <a:rPr lang="nb-NO" b="0" baseline="0" dirty="0" smtClean="0"/>
              <a:t>til en node før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 returnerer </a:t>
            </a:r>
            <a:r>
              <a:rPr lang="nb-NO" b="0" baseline="0" dirty="0" smtClean="0"/>
              <a:t>"ok". </a:t>
            </a:r>
            <a:r>
              <a:rPr lang="nb-NO" b="0" baseline="0" dirty="0" smtClean="0"/>
              <a:t>Går raskt, men lesing er tregt da du må lese fra alle nodene for å garantere </a:t>
            </a:r>
            <a:r>
              <a:rPr lang="nb-NO" b="0" baseline="0" dirty="0" smtClean="0"/>
              <a:t>konsistente data.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#3</a:t>
            </a:r>
            <a:br>
              <a:rPr lang="nb-NO" b="0" baseline="0" dirty="0" smtClean="0"/>
            </a:br>
            <a:r>
              <a:rPr lang="nb-NO" b="0" baseline="0" dirty="0" smtClean="0"/>
              <a:t>Tolerere </a:t>
            </a:r>
            <a:r>
              <a:rPr lang="nb-NO" b="0" baseline="0" dirty="0" smtClean="0"/>
              <a:t>inkonsistente data</a:t>
            </a:r>
            <a:r>
              <a:rPr lang="nb-NO" b="0" baseline="0" dirty="0" smtClean="0"/>
              <a:t>: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Du </a:t>
            </a:r>
            <a:r>
              <a:rPr lang="nb-NO" b="0" baseline="0" dirty="0" smtClean="0"/>
              <a:t>skriver til en node før du returnerer, går raskt. Du leser </a:t>
            </a:r>
            <a:r>
              <a:rPr lang="nb-NO" b="0" baseline="0" dirty="0" smtClean="0"/>
              <a:t>bare fra en </a:t>
            </a:r>
            <a:r>
              <a:rPr lang="nb-NO" b="0" baseline="0" dirty="0" smtClean="0"/>
              <a:t>node før du returnerer, det går raskt. Du risikerer å få utdaterte data, men i noen tilfeller </a:t>
            </a:r>
            <a:r>
              <a:rPr lang="nb-NO" b="0" baseline="0" dirty="0" smtClean="0"/>
              <a:t>er det greit.</a:t>
            </a:r>
            <a:br>
              <a:rPr lang="nb-NO" b="0" baseline="0" dirty="0" smtClean="0"/>
            </a:br>
            <a:r>
              <a:rPr lang="nb-NO" b="0" baseline="0" dirty="0" smtClean="0"/>
              <a:t>(</a:t>
            </a:r>
            <a:r>
              <a:rPr lang="nb-NO" b="0" baseline="0" dirty="0" err="1" smtClean="0"/>
              <a:t>news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feed</a:t>
            </a:r>
            <a:r>
              <a:rPr lang="nb-NO" b="0" baseline="0" dirty="0" smtClean="0"/>
              <a:t> ,</a:t>
            </a:r>
            <a:r>
              <a:rPr lang="nb-NO" b="0" baseline="0" dirty="0" err="1" smtClean="0"/>
              <a:t>tweets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etc</a:t>
            </a:r>
            <a:r>
              <a:rPr lang="nb-NO" b="0" baseline="0" dirty="0" smtClean="0"/>
              <a:t>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Å ha konsistente data går på bekostning av ytelse.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57858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CQL, eller Cassandra </a:t>
            </a:r>
            <a:r>
              <a:rPr lang="nb-NO" sz="96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query</a:t>
            </a: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96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language</a:t>
            </a: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er veldig likt </a:t>
            </a: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SQL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sz="960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Eksempler på vanlige CRUD 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operasjoner, 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eller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Create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, Read, Update,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Delete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er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(EKSEMPLER I SLIDE)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sz="9600" baseline="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Det er ganske greit å komme i gang med om du kjenner til SQL.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sz="9600" baseline="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Noe ekstra funksjonalitet som ikke finnes i SQL (TTL, LWT)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Noe funksjonalitet som ikke finnes i CQL (JOINS)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sz="9600" baseline="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Går ikke i detalj på disse nå, men det kan være greit å vite at det finnes.</a:t>
            </a:r>
            <a:endParaRPr lang="nb-NO" sz="9600" baseline="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473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er noen begrensninger med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er "stort sett" bare mulig å hente ut verdier på nøkkelen.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På høyre side ser dere en "</a:t>
            </a:r>
            <a:r>
              <a:rPr lang="nb-NO" baseline="0" dirty="0" err="1" smtClean="0"/>
              <a:t>HashRing</a:t>
            </a:r>
            <a:r>
              <a:rPr lang="nb-NO" baseline="0" dirty="0" smtClean="0"/>
              <a:t>".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er egentlig et </a:t>
            </a:r>
            <a:r>
              <a:rPr lang="nb-NO" baseline="0" dirty="0" err="1" smtClean="0"/>
              <a:t>HashMap</a:t>
            </a:r>
            <a:r>
              <a:rPr lang="nb-NO" baseline="0" dirty="0" smtClean="0"/>
              <a:t> som "</a:t>
            </a:r>
            <a:r>
              <a:rPr lang="nb-NO" baseline="0" dirty="0" err="1" smtClean="0"/>
              <a:t>wrapper</a:t>
            </a:r>
            <a:r>
              <a:rPr lang="nb-NO" baseline="0" dirty="0" smtClean="0"/>
              <a:t> rundt".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Kommer til MAX_VALUE er neste verdi MIN_VALUE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Nøkler til data som lagres </a:t>
            </a:r>
            <a:r>
              <a:rPr lang="nb-NO" baseline="0" dirty="0" err="1" smtClean="0"/>
              <a:t>hashes</a:t>
            </a:r>
            <a:r>
              <a:rPr lang="nb-NO" baseline="0" dirty="0" smtClean="0"/>
              <a:t> og plasseres i </a:t>
            </a:r>
            <a:r>
              <a:rPr lang="nb-NO" baseline="0" dirty="0" err="1" smtClean="0"/>
              <a:t>hashmap'et</a:t>
            </a:r>
            <a:r>
              <a:rPr lang="nb-NO" baseline="0" dirty="0" smtClean="0"/>
              <a:t>, eller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Hver node har ansvaret for sin del av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Forsøkt å illustrere det med fargekode.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node har ansvaret for gult, en for grønt og en for rødt.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Et </a:t>
            </a:r>
            <a:r>
              <a:rPr lang="nb-NO" baseline="0" dirty="0" err="1" smtClean="0"/>
              <a:t>HashMap</a:t>
            </a:r>
            <a:r>
              <a:rPr lang="nb-NO" baseline="0" dirty="0" smtClean="0"/>
              <a:t> er jo egentlig bare et stort sett med (</a:t>
            </a:r>
            <a:r>
              <a:rPr lang="nb-NO" baseline="0" dirty="0" err="1" smtClean="0"/>
              <a:t>key,value</a:t>
            </a:r>
            <a:r>
              <a:rPr lang="nb-NO" baseline="0" dirty="0" smtClean="0"/>
              <a:t>).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I Cassandra er  nøkkelen til datasettet "</a:t>
            </a:r>
            <a:r>
              <a:rPr lang="nb-NO" baseline="0" dirty="0" err="1" smtClean="0"/>
              <a:t>key</a:t>
            </a:r>
            <a:r>
              <a:rPr lang="nb-NO" baseline="0" dirty="0" smtClean="0"/>
              <a:t>". Altså den unike identifikatoren for dataene som settes inn.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Verdiene, eller kolonnene som settes inn er "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".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---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 hvite radene er verdier som er satt inn i Cassandra.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Koblet til en nøkkel i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 som identifiserer de.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Kan bare søke på nøkkelen i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, ikke på hver enkelt kolonne-verdi.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Må tenke litt annerledes før vi modellerer dataene våres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1818496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Vi må </a:t>
            </a:r>
            <a:r>
              <a:rPr lang="nb-NO" baseline="0" dirty="0" err="1" smtClean="0"/>
              <a:t>denormalisere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Målet med normalisering er å minimere duplisering av verdier.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Nå må du </a:t>
            </a:r>
            <a:r>
              <a:rPr lang="nb-NO" baseline="0" dirty="0" err="1" smtClean="0"/>
              <a:t>denormalisere</a:t>
            </a:r>
            <a:r>
              <a:rPr lang="nb-NO" baseline="0" dirty="0" smtClean="0"/>
              <a:t> dataene dine og duplisere de slik at de er beregnet for lesing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bryter litt med hva jeg lærte i databasekurset mitt.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Nå er det opp til applikasjonen eller den som skriver og leser data fra Cassandra å holde tabellene i synk.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Ser vi på </a:t>
            </a:r>
            <a:r>
              <a:rPr lang="nb-NO" baseline="0" dirty="0" err="1" smtClean="0"/>
              <a:t>eksemplemene</a:t>
            </a:r>
            <a:r>
              <a:rPr lang="nb-NO" baseline="0" dirty="0" smtClean="0"/>
              <a:t> </a:t>
            </a:r>
            <a:r>
              <a:rPr lang="nb-NO" baseline="0" dirty="0" smtClean="0"/>
              <a:t>er den </a:t>
            </a:r>
            <a:r>
              <a:rPr lang="nb-NO" baseline="0" dirty="0" smtClean="0"/>
              <a:t>”vanlige” tabellen </a:t>
            </a:r>
            <a:r>
              <a:rPr lang="nb-NO" b="1" baseline="0" dirty="0" err="1" smtClean="0"/>
              <a:t>user_by_id</a:t>
            </a:r>
            <a:r>
              <a:rPr lang="nb-NO" b="1" baseline="0" dirty="0" smtClean="0"/>
              <a:t>.</a:t>
            </a:r>
            <a:br>
              <a:rPr lang="nb-NO" b="1" baseline="0" dirty="0" smtClean="0"/>
            </a:br>
            <a:r>
              <a:rPr lang="nb-NO" b="1" baseline="0" dirty="0" smtClean="0"/>
              <a:t>(SE I PRESENTASJONEN)</a:t>
            </a:r>
            <a:endParaRPr lang="nb-NO" b="1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I en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 kan man ...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Kun spørre på </a:t>
            </a:r>
            <a:r>
              <a:rPr lang="nb-NO" baseline="0" dirty="0" err="1" smtClean="0"/>
              <a:t>id'en</a:t>
            </a:r>
            <a:r>
              <a:rPr lang="nb-NO" baseline="0" dirty="0" smtClean="0"/>
              <a:t> som er PRIMARY KEY, ingen av de andre verdiene.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Vil ikke kunne spørre </a:t>
            </a:r>
            <a:r>
              <a:rPr lang="nb-NO" baseline="0" dirty="0" err="1" smtClean="0"/>
              <a:t>f.eks</a:t>
            </a:r>
            <a:r>
              <a:rPr lang="nb-NO" baseline="0" dirty="0" smtClean="0"/>
              <a:t> "SELECT .. WHERE </a:t>
            </a:r>
            <a:r>
              <a:rPr lang="nb-NO" baseline="0" dirty="0" err="1" smtClean="0"/>
              <a:t>lastname</a:t>
            </a:r>
            <a:r>
              <a:rPr lang="nb-NO" baseline="0" dirty="0" smtClean="0"/>
              <a:t> LIKE ...;"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andre eksemplet er </a:t>
            </a:r>
            <a:r>
              <a:rPr lang="nb-NO" baseline="0" dirty="0" err="1" smtClean="0"/>
              <a:t>user_by_lastname</a:t>
            </a:r>
            <a:r>
              <a:rPr lang="nb-NO" baseline="0" dirty="0" smtClean="0"/>
              <a:t>.</a:t>
            </a:r>
            <a:br>
              <a:rPr lang="nb-NO" baseline="0" dirty="0" smtClean="0"/>
            </a:br>
            <a:r>
              <a:rPr lang="nb-NO" baseline="0" dirty="0" smtClean="0"/>
              <a:t>(SE I PRESENTASJONEN)</a:t>
            </a:r>
            <a:br>
              <a:rPr lang="nb-NO" baseline="0" dirty="0" smtClean="0"/>
            </a:b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err="1" smtClean="0"/>
              <a:t>Brukerene</a:t>
            </a:r>
            <a:r>
              <a:rPr lang="nb-NO" baseline="0" dirty="0" smtClean="0"/>
              <a:t> er indeksert på etternavn &gt; etternavn som ligger i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, kan spørres på.</a:t>
            </a:r>
            <a:br>
              <a:rPr lang="nb-NO" baseline="0" dirty="0" smtClean="0"/>
            </a:br>
            <a:r>
              <a:rPr lang="nb-NO" baseline="0" dirty="0" smtClean="0"/>
              <a:t>Data blir gruppert på fornavn innenfor hvert etternavn,</a:t>
            </a:r>
            <a:br>
              <a:rPr lang="nb-NO" baseline="0" dirty="0" smtClean="0"/>
            </a:br>
            <a:r>
              <a:rPr lang="nb-NO" baseline="0" dirty="0" smtClean="0"/>
              <a:t>&gt; En del av nøkkelen, det som ble kalt for "</a:t>
            </a:r>
            <a:r>
              <a:rPr lang="nb-NO" baseline="0" dirty="0" err="1" smtClean="0"/>
              <a:t>clustering_column</a:t>
            </a:r>
            <a:r>
              <a:rPr lang="nb-NO" baseline="0" dirty="0" smtClean="0"/>
              <a:t>"</a:t>
            </a:r>
            <a:br>
              <a:rPr lang="nb-NO" baseline="0" dirty="0" smtClean="0"/>
            </a:br>
            <a:r>
              <a:rPr lang="nb-NO" baseline="0" dirty="0" smtClean="0"/>
              <a:t>&gt; Betyr at man kan søke på fornavn innenfor et etternavn.</a:t>
            </a:r>
            <a:br>
              <a:rPr lang="nb-NO" baseline="0" dirty="0" smtClean="0"/>
            </a:b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3578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36806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Vet man kun etternavnet vil man få tilbake alle personene med dette etternavnet. 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Vet man </a:t>
            </a:r>
            <a:r>
              <a:rPr lang="nb-NO" baseline="0" dirty="0" smtClean="0"/>
              <a:t>fornavnet  og etternavnet vil </a:t>
            </a:r>
            <a:r>
              <a:rPr lang="nb-NO" baseline="0" dirty="0" smtClean="0"/>
              <a:t>man få tilbake </a:t>
            </a:r>
            <a:r>
              <a:rPr lang="nb-NO" baseline="0" dirty="0" smtClean="0"/>
              <a:t>en person.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I en slik tabell må kombinasjonene av etternavn, fornavn være </a:t>
            </a:r>
            <a:r>
              <a:rPr lang="nb-NO" baseline="0" dirty="0" smtClean="0"/>
              <a:t>unik.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Men det samme </a:t>
            </a:r>
            <a:r>
              <a:rPr lang="nb-NO" baseline="0" dirty="0" smtClean="0"/>
              <a:t>som gjelder </a:t>
            </a:r>
            <a:r>
              <a:rPr lang="nb-NO" baseline="0" dirty="0" smtClean="0"/>
              <a:t>jo for </a:t>
            </a:r>
            <a:r>
              <a:rPr lang="nb-NO" baseline="0" dirty="0" smtClean="0"/>
              <a:t>PRIMARY KEY i en </a:t>
            </a:r>
            <a:r>
              <a:rPr lang="nb-NO" baseline="0" dirty="0" smtClean="0"/>
              <a:t>relasjonsdatabase hvis det er en kombinasjon av flere felter.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51232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Men hvem bruker </a:t>
            </a:r>
            <a:r>
              <a:rPr lang="nb-NO" baseline="0" dirty="0" smtClean="0"/>
              <a:t>dette egentlig?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Har man bruk for </a:t>
            </a:r>
            <a:r>
              <a:rPr lang="nb-NO" baseline="0" dirty="0" smtClean="0"/>
              <a:t>det?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Hvilken skala brukes det i?</a:t>
            </a:r>
          </a:p>
        </p:txBody>
      </p:sp>
    </p:spTree>
    <p:extLst>
      <p:ext uri="{BB962C8B-B14F-4D97-AF65-F5344CB8AC3E}">
        <p14:creationId xmlns:p14="http://schemas.microsoft.com/office/powerpoint/2010/main" val="1997231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Først må det nevnes at det ble gjort en </a:t>
            </a:r>
            <a:r>
              <a:rPr lang="nb-NO" baseline="0" dirty="0" err="1" smtClean="0"/>
              <a:t>benchmark</a:t>
            </a:r>
            <a:r>
              <a:rPr lang="nb-NO" baseline="0" dirty="0" smtClean="0"/>
              <a:t> av Cassandra tilbake i 2011: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”One million </a:t>
            </a:r>
            <a:r>
              <a:rPr lang="nb-NO" baseline="0" dirty="0" err="1" smtClean="0"/>
              <a:t>writes</a:t>
            </a:r>
            <a:r>
              <a:rPr lang="nb-NO" baseline="0" dirty="0" smtClean="0"/>
              <a:t> per </a:t>
            </a:r>
            <a:r>
              <a:rPr lang="nb-NO" baseline="0" dirty="0" err="1" smtClean="0"/>
              <a:t>second</a:t>
            </a:r>
            <a:r>
              <a:rPr lang="nb-NO" baseline="0" dirty="0" smtClean="0"/>
              <a:t>”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Gjort av </a:t>
            </a:r>
            <a:r>
              <a:rPr lang="nb-NO" baseline="0" dirty="0" err="1" smtClean="0"/>
              <a:t>Netflix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Bevis på hva Cassandra klarer, eller klarte på den tiden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Mye har skjedd etter det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Flere </a:t>
            </a:r>
            <a:r>
              <a:rPr lang="nb-NO" baseline="0" dirty="0" err="1" smtClean="0"/>
              <a:t>benchmarks</a:t>
            </a:r>
            <a:r>
              <a:rPr lang="nb-NO" baseline="0" dirty="0" smtClean="0"/>
              <a:t> er gjort </a:t>
            </a:r>
            <a:r>
              <a:rPr lang="nb-NO" baseline="0" dirty="0" smtClean="0"/>
              <a:t>med </a:t>
            </a:r>
            <a:r>
              <a:rPr lang="nb-NO" baseline="0" dirty="0" smtClean="0"/>
              <a:t>bedre resultat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Sier litt om hva som er </a:t>
            </a:r>
            <a:r>
              <a:rPr lang="nb-NO" baseline="0" dirty="0" smtClean="0"/>
              <a:t>mulig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Hvis vi går igjennom de mest kjente </a:t>
            </a:r>
            <a:r>
              <a:rPr lang="nb-NO" baseline="0" dirty="0" err="1" smtClean="0"/>
              <a:t>use</a:t>
            </a:r>
            <a:r>
              <a:rPr lang="nb-NO" baseline="0" dirty="0" smtClean="0"/>
              <a:t> casene så har vi ...</a:t>
            </a:r>
          </a:p>
        </p:txBody>
      </p:sp>
    </p:spTree>
    <p:extLst>
      <p:ext uri="{BB962C8B-B14F-4D97-AF65-F5344CB8AC3E}">
        <p14:creationId xmlns:p14="http://schemas.microsoft.com/office/powerpoint/2010/main" val="898937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err="1" smtClean="0"/>
              <a:t>Netflix</a:t>
            </a: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Over 2.500 noder i produksjon! </a:t>
            </a:r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Brukes blant annet til å huske hvor langt du er kommet i filmene du </a:t>
            </a:r>
            <a:r>
              <a:rPr lang="nb-NO" baseline="0" dirty="0" smtClean="0"/>
              <a:t>ser + mye mer.</a:t>
            </a: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av de aller første til å ta i bruk Cassandra etter at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open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sourcet</a:t>
            </a:r>
            <a:r>
              <a:rPr lang="nb-NO" baseline="0" dirty="0" smtClean="0"/>
              <a:t> det i 2008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59988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63682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75.000+ </a:t>
            </a:r>
            <a:r>
              <a:rPr lang="nb-NO" baseline="0" dirty="0" smtClean="0"/>
              <a:t>noder i produksjon i September 2014, </a:t>
            </a:r>
            <a:r>
              <a:rPr lang="nb-NO" baseline="0" dirty="0" smtClean="0"/>
              <a:t>tallet er nok større nå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Clustere</a:t>
            </a:r>
            <a:r>
              <a:rPr lang="nb-NO" baseline="0" dirty="0" smtClean="0"/>
              <a:t> på 1.000+ noder hver.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Mer enn 10 </a:t>
            </a:r>
            <a:r>
              <a:rPr lang="nb-NO" baseline="0" dirty="0" err="1" smtClean="0"/>
              <a:t>Petabyte</a:t>
            </a:r>
            <a:r>
              <a:rPr lang="nb-NO" baseline="0" dirty="0" smtClean="0"/>
              <a:t> med data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Millionvis av operasjoner i sek.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Sier lite om hva det brukes til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Basert på jobbannonser og diverse utsagn litt </a:t>
            </a:r>
            <a:r>
              <a:rPr lang="nb-NO" baseline="0" dirty="0" err="1" smtClean="0"/>
              <a:t>off-the-record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Backend</a:t>
            </a:r>
            <a:r>
              <a:rPr lang="nb-NO" baseline="0" dirty="0" smtClean="0"/>
              <a:t> til </a:t>
            </a:r>
            <a:r>
              <a:rPr lang="nb-NO" baseline="0" dirty="0" err="1" smtClean="0"/>
              <a:t>Maps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iAd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iCloud</a:t>
            </a:r>
            <a:r>
              <a:rPr lang="nb-NO" baseline="0" dirty="0" smtClean="0"/>
              <a:t>, iTunes ... </a:t>
            </a:r>
            <a:r>
              <a:rPr lang="nb-NO" baseline="0" dirty="0" err="1" smtClean="0"/>
              <a:t>hvertfall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Antydninger til at det også er </a:t>
            </a:r>
            <a:r>
              <a:rPr lang="nb-NO" baseline="0" dirty="0" err="1" smtClean="0"/>
              <a:t>backend</a:t>
            </a:r>
            <a:r>
              <a:rPr lang="nb-NO" baseline="0" dirty="0" smtClean="0"/>
              <a:t> til </a:t>
            </a:r>
            <a:r>
              <a:rPr lang="nb-NO" baseline="0" dirty="0" err="1" smtClean="0"/>
              <a:t>iMessage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pga</a:t>
            </a:r>
            <a:r>
              <a:rPr lang="nb-NO" baseline="0" dirty="0" smtClean="0"/>
              <a:t> jobb annonser og det enorme volumet de har.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Cassandra er den dominerende databasen de søker kompetanse på.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1097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Det finnes mange flere også: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Instagram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Ebay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Cern (ATLAS eksperimentet deres)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Tidal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FINN.no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Twitter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Soundcloud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ING (bank i </a:t>
            </a:r>
            <a:r>
              <a:rPr lang="nb-NO" baseline="0" dirty="0" err="1" smtClean="0"/>
              <a:t>nederland</a:t>
            </a:r>
            <a:r>
              <a:rPr lang="nb-NO" baseline="0" dirty="0" smtClean="0"/>
              <a:t>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Cisco (</a:t>
            </a:r>
            <a:r>
              <a:rPr lang="nb-NO" baseline="0" dirty="0" err="1" smtClean="0"/>
              <a:t>Cloud</a:t>
            </a:r>
            <a:r>
              <a:rPr lang="nb-NO" baseline="0" dirty="0" smtClean="0"/>
              <a:t> video tjenesten sin)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Rackspace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Reddit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Listen er uendelig. Det blir også fler og fler hver måned.</a:t>
            </a:r>
            <a:br>
              <a:rPr lang="nb-NO" baseline="0" dirty="0" smtClean="0"/>
            </a:br>
            <a:r>
              <a:rPr lang="nb-NO" baseline="0" dirty="0" smtClean="0"/>
              <a:t/>
            </a:r>
            <a:br>
              <a:rPr lang="nb-NO" baseline="0" dirty="0" smtClean="0"/>
            </a:b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Som dere sikkert skjønner &gt; Firmaene har ENORME mengder data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Tradisjonelle verktøy holder ikke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 må klare å ta i mot så mye data + prosessere og lagre det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Mye kanskje i </a:t>
            </a:r>
            <a:r>
              <a:rPr lang="nb-NO" baseline="0" dirty="0" err="1" smtClean="0"/>
              <a:t>sanntid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Alltid være tilgjengelig for </a:t>
            </a:r>
            <a:r>
              <a:rPr lang="nb-NO" baseline="0" dirty="0" err="1" smtClean="0"/>
              <a:t>brukerene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Svar umiddelbart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Setter høye krav til løsningene deres</a:t>
            </a:r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816300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Selv om de kjente selskapene har enorme mengder data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&gt; Ikke bare sånne tilfeller man kan dra nytte av Cassandra og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Fungerer fint med et fåtall noder, få </a:t>
            </a:r>
            <a:r>
              <a:rPr lang="nb-NO" baseline="0" dirty="0" err="1" smtClean="0"/>
              <a:t>requests</a:t>
            </a:r>
            <a:r>
              <a:rPr lang="nb-NO" baseline="0" dirty="0" smtClean="0"/>
              <a:t> i sekunder og med lite data.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Trenger kun et par - tre noder for å få noe som fungerer for veldig mange løsninger i dag.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Kanskje du har behov for å kunne skalere opp enkelt og relativt raskt? </a:t>
            </a:r>
            <a:br>
              <a:rPr lang="nb-NO" baseline="0" dirty="0" smtClean="0"/>
            </a:br>
            <a:r>
              <a:rPr lang="nb-NO" baseline="0" dirty="0" smtClean="0"/>
              <a:t>Det er ekstremt enkelt å legge til flere noder i et Cassandra </a:t>
            </a:r>
            <a:r>
              <a:rPr lang="nb-NO" baseline="0" dirty="0" err="1" smtClean="0"/>
              <a:t>cluster</a:t>
            </a:r>
            <a:r>
              <a:rPr lang="nb-NO" baseline="0" dirty="0" smtClean="0"/>
              <a:t>. Og dobler du antall noder dobler du også </a:t>
            </a:r>
            <a:r>
              <a:rPr lang="nb-NO" baseline="0" dirty="0" err="1" smtClean="0"/>
              <a:t>throughputen</a:t>
            </a:r>
            <a:r>
              <a:rPr lang="nb-NO" baseline="0" dirty="0" smtClean="0"/>
              <a:t>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Kanskje du har behov for garantiene det gir deg for tilgjengelighet? Det er veldig enkelt å </a:t>
            </a:r>
            <a:r>
              <a:rPr lang="nb-NO" baseline="0" dirty="0" err="1" smtClean="0"/>
              <a:t>distriubere</a:t>
            </a:r>
            <a:r>
              <a:rPr lang="nb-NO" baseline="0" dirty="0" smtClean="0"/>
              <a:t> det over flere maskiner.</a:t>
            </a:r>
            <a:br>
              <a:rPr lang="nb-NO" baseline="0" dirty="0" smtClean="0"/>
            </a:b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&gt; Enten de står ved siden av hverandre for å sikre seg som hardware-</a:t>
            </a:r>
            <a:r>
              <a:rPr lang="nb-NO" baseline="0" dirty="0" err="1" smtClean="0"/>
              <a:t>failures</a:t>
            </a:r>
            <a:r>
              <a:rPr lang="nb-NO" baseline="0" dirty="0" smtClean="0"/>
              <a:t>,</a:t>
            </a:r>
            <a:br>
              <a:rPr lang="nb-NO" baseline="0" dirty="0" smtClean="0"/>
            </a:br>
            <a:r>
              <a:rPr lang="nb-NO" baseline="0" dirty="0" smtClean="0"/>
              <a:t>&gt; Eller er plassert på andre siden av kloden for å sikre seg mot naturkatastrofer.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 er spesielt godt egnet, og kanskje det eneste alternativet når man har så store datamengder og i den skalaen som Apple, </a:t>
            </a:r>
            <a:r>
              <a:rPr lang="nb-NO" baseline="0" dirty="0" err="1" smtClean="0"/>
              <a:t>Spotify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Netflix</a:t>
            </a:r>
            <a:r>
              <a:rPr lang="nb-NO" baseline="0" dirty="0" smtClean="0"/>
              <a:t> opererer med.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Det betyr ikke at det IKKE passer til andre </a:t>
            </a:r>
            <a:r>
              <a:rPr lang="nb-NO" baseline="0" dirty="0" err="1" smtClean="0"/>
              <a:t>use</a:t>
            </a:r>
            <a:r>
              <a:rPr lang="nb-NO" baseline="0" dirty="0" smtClean="0"/>
              <a:t> cases som ikke har like store mengder med data, men kanskje har de samme kravene til </a:t>
            </a:r>
            <a:r>
              <a:rPr lang="nb-NO" baseline="0" dirty="0" err="1" smtClean="0"/>
              <a:t>oppetid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skalerbarhet</a:t>
            </a:r>
            <a:r>
              <a:rPr lang="nb-NO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4287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3449909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144551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- Ikke derfor jeg er her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- Hva er egentlige "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Stores"?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5413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 algn="l">
              <a:buSzPct val="75000"/>
              <a:buFont typeface="Arial" charset="0"/>
              <a:buNone/>
            </a:pPr>
            <a:r>
              <a:rPr lang="nb-NO" baseline="0" dirty="0" smtClean="0"/>
              <a:t>En type </a:t>
            </a:r>
            <a:r>
              <a:rPr lang="nb-NO" baseline="0" dirty="0" err="1" smtClean="0"/>
              <a:t>NoSQL</a:t>
            </a:r>
            <a:r>
              <a:rPr lang="nb-NO" baseline="0" dirty="0" smtClean="0"/>
              <a:t> databaser.</a:t>
            </a:r>
          </a:p>
          <a:p>
            <a:pPr marL="0" lvl="2" indent="0" algn="l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Kalles ofte for </a:t>
            </a:r>
            <a:r>
              <a:rPr lang="nb-NO" baseline="0" dirty="0" err="1" smtClean="0"/>
              <a:t>Extensible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record</a:t>
            </a:r>
            <a:r>
              <a:rPr lang="nb-NO" baseline="0" dirty="0" smtClean="0"/>
              <a:t> store.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 er utvidbare =&gt; Enkelt å utvide "rader" med flere kolonner.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Rader i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 kalles "</a:t>
            </a:r>
            <a:r>
              <a:rPr lang="nb-NO" baseline="0" dirty="0" err="1" smtClean="0"/>
              <a:t>Records</a:t>
            </a:r>
            <a:r>
              <a:rPr lang="nb-NO" baseline="0" dirty="0" smtClean="0"/>
              <a:t>".</a:t>
            </a:r>
            <a:br>
              <a:rPr lang="nb-NO" baseline="0" dirty="0" smtClean="0"/>
            </a:br>
            <a:r>
              <a:rPr lang="nb-NO" baseline="0" dirty="0" smtClean="0"/>
              <a:t>Det er ikke helt det samme, men nesten...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Ikke </a:t>
            </a:r>
            <a:r>
              <a:rPr lang="nb-NO" baseline="0" dirty="0" smtClean="0"/>
              <a:t>like sterk kobling </a:t>
            </a:r>
            <a:r>
              <a:rPr lang="nb-NO" baseline="0" dirty="0" smtClean="0"/>
              <a:t>mellom kolonnene eller verdiene.</a:t>
            </a:r>
            <a:endParaRPr lang="nb-NO" baseline="0" dirty="0" smtClean="0"/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Rader lagres sekvensielt på disk. 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Laget </a:t>
            </a:r>
            <a:r>
              <a:rPr lang="nb-NO" baseline="0" dirty="0" smtClean="0"/>
              <a:t>for å leses sammen. 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err="1" smtClean="0"/>
              <a:t>F.eks</a:t>
            </a:r>
            <a:r>
              <a:rPr lang="nb-NO" baseline="0" dirty="0" smtClean="0"/>
              <a:t> </a:t>
            </a:r>
            <a:r>
              <a:rPr lang="nb-NO" baseline="0" dirty="0" smtClean="0"/>
              <a:t>en </a:t>
            </a:r>
            <a:r>
              <a:rPr lang="nb-NO" baseline="0" dirty="0" smtClean="0"/>
              <a:t>Brukerprofil leser </a:t>
            </a:r>
            <a:r>
              <a:rPr lang="nb-NO" baseline="0" dirty="0" smtClean="0"/>
              <a:t>man hele profilen i ett, ofte ikke </a:t>
            </a:r>
            <a:r>
              <a:rPr lang="nb-NO" baseline="0" dirty="0" smtClean="0"/>
              <a:t>enkeltkolonner.</a:t>
            </a:r>
            <a:br>
              <a:rPr lang="nb-NO" baseline="0" dirty="0" smtClean="0"/>
            </a:br>
            <a:endParaRPr lang="nb-NO" baseline="0" dirty="0" smtClean="0"/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Records</a:t>
            </a:r>
            <a:r>
              <a:rPr lang="nb-NO" baseline="0" dirty="0" smtClean="0"/>
              <a:t> er </a:t>
            </a:r>
            <a:r>
              <a:rPr lang="nb-NO" baseline="0" dirty="0" smtClean="0"/>
              <a:t>noe litt annet... </a:t>
            </a:r>
            <a:br>
              <a:rPr lang="nb-NO" baseline="0" dirty="0" smtClean="0"/>
            </a:br>
            <a:r>
              <a:rPr lang="nb-NO" baseline="0" dirty="0" smtClean="0"/>
              <a:t>En </a:t>
            </a:r>
            <a:r>
              <a:rPr lang="nb-NO" baseline="0" dirty="0" smtClean="0"/>
              <a:t>nøkkel som identifiserer et sett med kolonner og verdier.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Lagres ofte helt annerledes på disk enn rader i relasjonsdatabaser; for å optimalisere for enten skriving eller lesing. 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Ofte mulighet til å justere </a:t>
            </a:r>
            <a:r>
              <a:rPr lang="nb-NO" baseline="0" dirty="0" smtClean="0"/>
              <a:t>selv.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</a:t>
            </a:r>
            <a:r>
              <a:rPr lang="nb-NO" baseline="0" dirty="0" err="1" smtClean="0"/>
              <a:t>Datastore</a:t>
            </a:r>
            <a:r>
              <a:rPr lang="nb-NO" baseline="0" dirty="0" smtClean="0"/>
              <a:t> for Big Data &gt; Store datamengder.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Passer spesielt godt til </a:t>
            </a:r>
            <a:r>
              <a:rPr lang="nb-NO" baseline="0" dirty="0" err="1" smtClean="0"/>
              <a:t>internet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things</a:t>
            </a:r>
            <a:r>
              <a:rPr lang="nb-NO" baseline="0" dirty="0" smtClean="0"/>
              <a:t>, meldingstjenester og generelt store datamengder. Der andre løsninger får problemer med volum </a:t>
            </a:r>
            <a:r>
              <a:rPr lang="nb-NO" baseline="0" dirty="0" smtClean="0"/>
              <a:t>og evt. </a:t>
            </a:r>
            <a:r>
              <a:rPr lang="nb-NO" baseline="0" dirty="0" err="1" smtClean="0"/>
              <a:t>throughput</a:t>
            </a:r>
            <a:r>
              <a:rPr lang="nb-NO" baseline="0" dirty="0" smtClean="0"/>
              <a:t>.</a:t>
            </a: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lvl="2" indent="0" algn="l">
              <a:buSzPct val="75000"/>
              <a:buFont typeface="Arial" charset="0"/>
              <a:buNone/>
            </a:pPr>
            <a:r>
              <a:rPr lang="nb-NO" baseline="0" dirty="0" smtClean="0"/>
              <a:t>Mulighet for flere </a:t>
            </a:r>
            <a:r>
              <a:rPr lang="nb-NO" baseline="0" dirty="0" smtClean="0"/>
              <a:t>milliarder kolonner per </a:t>
            </a:r>
            <a:r>
              <a:rPr lang="nb-NO" baseline="0" dirty="0" smtClean="0"/>
              <a:t>rad</a:t>
            </a:r>
            <a:endParaRPr lang="nb-NO" baseline="0" dirty="0" smtClean="0"/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Høres mye ut, men: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Ikke </a:t>
            </a:r>
            <a:r>
              <a:rPr lang="nb-NO" baseline="0" dirty="0" smtClean="0"/>
              <a:t>”statiske” kolonner som du definerer i et database-skjema.  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Man definerer ikke opp et skjema med 2 milliarder kolonner.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Skjemadefinisjonen ligner på skjemaene for relasjonsdatabaser.</a:t>
            </a:r>
          </a:p>
        </p:txBody>
      </p:sp>
    </p:spTree>
    <p:extLst>
      <p:ext uri="{BB962C8B-B14F-4D97-AF65-F5344CB8AC3E}">
        <p14:creationId xmlns:p14="http://schemas.microsoft.com/office/powerpoint/2010/main" val="2062417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Titt på et enkelt skjema for en relasjonsdatabase: Registrere værdata fra værsensorer.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Unik ID for verdien som settes inn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Id for sensoren som </a:t>
            </a:r>
            <a:r>
              <a:rPr lang="nb-NO" baseline="0" dirty="0" smtClean="0"/>
              <a:t>måler temperaturen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Når temperaturen ble målt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Og selve temperaturen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Dataene vil se ut som i tabellen nederst.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Hver rad bortover blir lagret sekvensielt på disk, </a:t>
            </a:r>
            <a:r>
              <a:rPr lang="nb-NO" baseline="0" dirty="0" smtClean="0"/>
              <a:t>altså etter hverandre på disk.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optimalisert for å lese en og en rad.</a:t>
            </a:r>
            <a:br>
              <a:rPr lang="nb-NO" baseline="0" dirty="0" smtClean="0"/>
            </a:b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ikke noe galt med </a:t>
            </a:r>
            <a:r>
              <a:rPr lang="nb-NO" baseline="0" dirty="0" smtClean="0"/>
              <a:t>dette, </a:t>
            </a:r>
            <a:r>
              <a:rPr lang="nb-NO" baseline="0" dirty="0" smtClean="0"/>
              <a:t>men i akkurat dette </a:t>
            </a:r>
            <a:r>
              <a:rPr lang="nb-NO" baseline="0" dirty="0" err="1" smtClean="0"/>
              <a:t>caset</a:t>
            </a:r>
            <a:r>
              <a:rPr lang="nb-NO" baseline="0" dirty="0" smtClean="0"/>
              <a:t> ville jeg nok ikke valgt en </a:t>
            </a:r>
            <a:r>
              <a:rPr lang="nb-NO" baseline="0" dirty="0" smtClean="0"/>
              <a:t>relasjonsdatabase, </a:t>
            </a:r>
            <a:r>
              <a:rPr lang="nb-NO" baseline="0" dirty="0" err="1" smtClean="0"/>
              <a:t>hvertfall</a:t>
            </a:r>
            <a:r>
              <a:rPr lang="nb-NO" baseline="0" dirty="0" smtClean="0"/>
              <a:t> ikke denne typen.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her skalerer </a:t>
            </a:r>
            <a:r>
              <a:rPr lang="nb-NO" baseline="0" dirty="0" smtClean="0"/>
              <a:t>ikke så veldig godt...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Hva hvis vi får 10 sensorer til ? 100? 1000? 10.000? 100.000?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Hva hvis vi øker intervallet for registrering fra </a:t>
            </a:r>
            <a:r>
              <a:rPr lang="nb-NO" baseline="0" dirty="0" smtClean="0"/>
              <a:t>minutt </a:t>
            </a:r>
            <a:r>
              <a:rPr lang="nb-NO" baseline="0" dirty="0" smtClean="0"/>
              <a:t>til </a:t>
            </a:r>
            <a:r>
              <a:rPr lang="nb-NO" baseline="0" dirty="0" smtClean="0"/>
              <a:t>sekund?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kan fort bli mye å håndtere for en tradisjonell relasjonsdatabase</a:t>
            </a:r>
            <a:r>
              <a:rPr lang="nb-NO" baseline="0" dirty="0" smtClean="0"/>
              <a:t>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En ting er lagring og håndtering av mengden data.</a:t>
            </a:r>
            <a:br>
              <a:rPr lang="nb-NO" baseline="0" dirty="0" smtClean="0"/>
            </a:br>
            <a:r>
              <a:rPr lang="nb-NO" baseline="0" dirty="0" smtClean="0"/>
              <a:t>En annen ting er å prosessere de og gjøre alle sjekkene en relasjonsdatabase gjør for å kunne gi de garantiene de gir, </a:t>
            </a:r>
            <a:br>
              <a:rPr lang="nb-NO" baseline="0" dirty="0" smtClean="0"/>
            </a:br>
            <a:r>
              <a:rPr lang="nb-NO" baseline="0" dirty="0" smtClean="0"/>
              <a:t>for eksempel ACID transaksjoner.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vil fort ta knekken på et system som det her.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Ikke noe galt med de garantiene, men noen ganger er de ikke nødvendige.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---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En annen </a:t>
            </a:r>
            <a:r>
              <a:rPr lang="nb-NO" baseline="0" dirty="0" smtClean="0"/>
              <a:t>utfordring er </a:t>
            </a:r>
            <a:r>
              <a:rPr lang="nb-NO" baseline="0" dirty="0" smtClean="0"/>
              <a:t>at det kommer et stort antall </a:t>
            </a:r>
            <a:r>
              <a:rPr lang="nb-NO" baseline="0" dirty="0" err="1" smtClean="0"/>
              <a:t>requester</a:t>
            </a:r>
            <a:r>
              <a:rPr lang="nb-NO" baseline="0" dirty="0" smtClean="0"/>
              <a:t> i </a:t>
            </a:r>
            <a:r>
              <a:rPr lang="nb-NO" baseline="0" dirty="0" smtClean="0"/>
              <a:t>parallell.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Og hva med aggregeringer?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For eksempel </a:t>
            </a:r>
            <a:r>
              <a:rPr lang="nb-NO" baseline="0" dirty="0" err="1" smtClean="0"/>
              <a:t>bergne</a:t>
            </a:r>
            <a:r>
              <a:rPr lang="nb-NO" baseline="0" dirty="0" smtClean="0"/>
              <a:t> snitt-</a:t>
            </a:r>
            <a:r>
              <a:rPr lang="nb-NO" baseline="0" dirty="0" err="1" smtClean="0"/>
              <a:t>temperature</a:t>
            </a:r>
            <a:r>
              <a:rPr lang="nb-NO" baseline="0" dirty="0" smtClean="0"/>
              <a:t> over siste måned før hver enkelt stasjon?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Må lete igjennom ALLE radene på disk, fiske ut temperaturen, aggregere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Veldig tidkrevende.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Man kan bruke tradisjonelle ”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stores”, som typisk brukes i datavarehus eller business </a:t>
            </a:r>
            <a:r>
              <a:rPr lang="nb-NO" baseline="0" dirty="0" err="1" smtClean="0"/>
              <a:t>intelligence</a:t>
            </a:r>
            <a:r>
              <a:rPr lang="nb-NO" baseline="0" dirty="0" smtClean="0"/>
              <a:t> (BI) </a:t>
            </a:r>
            <a:r>
              <a:rPr lang="nb-NO" baseline="0" dirty="0" smtClean="0"/>
              <a:t>systemer. </a:t>
            </a:r>
            <a:br>
              <a:rPr lang="nb-NO" baseline="0" dirty="0" smtClean="0"/>
            </a:br>
            <a:r>
              <a:rPr lang="nb-NO" baseline="0" dirty="0" smtClean="0"/>
              <a:t>- Lagrer data fra kolonner sammen istedenfor rader. 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Derfra navnet "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store" kommer fra, mens tradisjonelle relasjonsdatabaser ofte kalles "</a:t>
            </a:r>
            <a:r>
              <a:rPr lang="nb-NO" baseline="0" dirty="0" err="1" smtClean="0"/>
              <a:t>row</a:t>
            </a:r>
            <a:r>
              <a:rPr lang="nb-NO" baseline="0" dirty="0" smtClean="0"/>
              <a:t> store"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Raskere å aggregere verdier fra samme kolonne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Tyngre å lese hele rader. (Lete igjennom alle kolonnene på disk og re-konstruere raden)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En grense for hva tradisjonelle </a:t>
            </a:r>
            <a:r>
              <a:rPr lang="nb-NO" baseline="0" dirty="0" err="1" smtClean="0"/>
              <a:t>DB'er</a:t>
            </a:r>
            <a:r>
              <a:rPr lang="nb-NO" baseline="0" dirty="0" smtClean="0"/>
              <a:t> kan håndtere uten distribuering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&gt; Blir nødt til å splitte opp databasen over flere maskiner.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err="1" smtClean="0"/>
              <a:t>NoSQL</a:t>
            </a:r>
            <a:r>
              <a:rPr lang="nb-NO" baseline="0" dirty="0" smtClean="0"/>
              <a:t> databaser er lagd for å distribueres fra bunnen av og opp.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Mye bedre egnet enn relasjonsdatabaser.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="0" baseline="0" dirty="0" smtClean="0">
              <a:sym typeface="Helvetica Neue"/>
            </a:endParaRPr>
          </a:p>
          <a:p>
            <a:pPr marL="0" lvl="2" indent="0">
              <a:buSzPct val="75000"/>
              <a:buFont typeface="Arial" charset="0"/>
              <a:buNone/>
            </a:pPr>
            <a:r>
              <a:rPr lang="nb-NO" b="0" baseline="0" dirty="0" smtClean="0">
                <a:sym typeface="Helvetica Neue"/>
              </a:rPr>
              <a:t>Hvis vi ser på hvordan det vil se ut i en </a:t>
            </a:r>
            <a:r>
              <a:rPr lang="nb-NO" b="0" baseline="0" dirty="0" err="1" smtClean="0">
                <a:sym typeface="Helvetica Neue"/>
              </a:rPr>
              <a:t>Wide</a:t>
            </a:r>
            <a:r>
              <a:rPr lang="nb-NO" b="0" baseline="0" dirty="0" smtClean="0">
                <a:sym typeface="Helvetica Neue"/>
              </a:rPr>
              <a:t> </a:t>
            </a:r>
            <a:r>
              <a:rPr lang="nb-NO" b="0" baseline="0" dirty="0" err="1" smtClean="0">
                <a:sym typeface="Helvetica Neue"/>
              </a:rPr>
              <a:t>Column</a:t>
            </a:r>
            <a:r>
              <a:rPr lang="nb-NO" b="0" baseline="0" dirty="0" smtClean="0">
                <a:sym typeface="Helvetica Neue"/>
              </a:rPr>
              <a:t> Store...</a:t>
            </a:r>
            <a:endParaRPr lang="nb-NO" b="0" baseline="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403547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Vil det se nesten helt likt ut</a:t>
            </a:r>
            <a:r>
              <a:rPr lang="nb-NO" baseline="0" dirty="0" smtClean="0"/>
              <a:t>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Bortsett fra: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ID felt mangler</a:t>
            </a:r>
            <a:br>
              <a:rPr lang="nb-NO" baseline="0" dirty="0" smtClean="0"/>
            </a:br>
            <a:r>
              <a:rPr lang="nb-NO" baseline="0" dirty="0" smtClean="0"/>
              <a:t>- PRIMARY KEY inneholder to </a:t>
            </a:r>
            <a:r>
              <a:rPr lang="nb-NO" baseline="0" dirty="0" err="1" smtClean="0"/>
              <a:t>vedier</a:t>
            </a:r>
            <a:r>
              <a:rPr lang="nb-NO" baseline="0" dirty="0" smtClean="0"/>
              <a:t>; 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timestmap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Spesielt for PRIMARY KEY i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stores, 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og hvorfor vi kan gjøre dette er:</a:t>
            </a:r>
            <a:br>
              <a:rPr lang="nb-NO" baseline="0" dirty="0" smtClean="0"/>
            </a:b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Trenger ikke å ha med alle feltene som er definert. 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må man i en relasjonsdatabase.</a:t>
            </a:r>
            <a:br>
              <a:rPr lang="nb-NO" baseline="0" dirty="0" smtClean="0"/>
            </a:br>
            <a:r>
              <a:rPr lang="nb-NO" baseline="0" dirty="0" smtClean="0"/>
              <a:t>Det er kun første verdien som er obligatorisk.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Sender du kun med første verdien, SENSOR_ID, får du all data for sensoren.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Sender du med </a:t>
            </a:r>
            <a:r>
              <a:rPr lang="nb-NO" baseline="0" dirty="0" err="1" smtClean="0"/>
              <a:t>timestmap</a:t>
            </a:r>
            <a:r>
              <a:rPr lang="nb-NO" baseline="0" dirty="0" smtClean="0"/>
              <a:t> får du verdien for akkurat den timestampen.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Også mulig å spørre om BETWEEN, før og etter, og få data mellom, før og etter.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Timestamp er en "</a:t>
            </a:r>
            <a:r>
              <a:rPr lang="nb-NO" baseline="0" dirty="0" err="1" smtClean="0"/>
              <a:t>clustering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"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&gt; Brukes til å gruppere og sortere data på disk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&gt; Brukes til å søke eller begrense treffene innenfor en nøkkel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---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som er litt dumt er at: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Kan IKKE spørre på andre verdier enn 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 eller (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, timestamp).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Kan ikke si </a:t>
            </a:r>
            <a:r>
              <a:rPr lang="nb-NO" baseline="0" dirty="0" err="1" smtClean="0"/>
              <a:t>F.eks</a:t>
            </a:r>
            <a:r>
              <a:rPr lang="nb-NO" baseline="0" dirty="0" smtClean="0"/>
              <a:t> "gi meg alle sensorer som har registrert temperaturer over 20 grader".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For å gjøre det må man bruke andre verktøy eller skrive om datamodellen.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----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Når man skriver til en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 med samme nøkkel, SENSOR_ID, og ulikt TIMESTAMP,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plasseres verdiene bortover som dere ser nederst.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 som nøkkel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tidsstemplet som kolonne-navn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temperaturen som verdi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Fortsetter man å legge til nye verdier med nye datoer utvides bare </a:t>
            </a:r>
            <a:r>
              <a:rPr lang="nb-NO" baseline="0" dirty="0" err="1" smtClean="0"/>
              <a:t>Recorden</a:t>
            </a:r>
            <a:r>
              <a:rPr lang="nb-NO" baseline="0" dirty="0" smtClean="0"/>
              <a:t>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dette som menes med "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columns</a:t>
            </a:r>
            <a:r>
              <a:rPr lang="nb-NO" baseline="0" dirty="0" smtClean="0"/>
              <a:t>".</a:t>
            </a:r>
            <a:br>
              <a:rPr lang="nb-NO" baseline="0" dirty="0" smtClean="0"/>
            </a:br>
            <a:r>
              <a:rPr lang="nb-NO" baseline="0" dirty="0" smtClean="0"/>
              <a:t>Derfor kan man få flere milliarder kolonner for en nøkkel, eller ID.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627977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....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En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kjerne-løsningene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Google.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Det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var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hvertfall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det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før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.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/>
            </a:r>
            <a:b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</a:b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295564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Dukket opp flere implementasjoner som er basert på </a:t>
            </a:r>
            <a:r>
              <a:rPr lang="nb-NO" baseline="0" dirty="0" err="1" smtClean="0"/>
              <a:t>Bigtable</a:t>
            </a:r>
            <a:r>
              <a:rPr lang="nb-NO" baseline="0" dirty="0" smtClean="0"/>
              <a:t>, og disse klassifiseres som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</a:t>
            </a:r>
            <a:r>
              <a:rPr lang="nb-NO" baseline="0" dirty="0" err="1" smtClean="0"/>
              <a:t>Hbase</a:t>
            </a:r>
            <a:r>
              <a:rPr lang="nb-NO" baseline="0" dirty="0" smtClean="0"/>
              <a:t>: ”The </a:t>
            </a:r>
            <a:r>
              <a:rPr lang="nb-NO" baseline="0" dirty="0" err="1" smtClean="0"/>
              <a:t>Hadoop</a:t>
            </a:r>
            <a:r>
              <a:rPr lang="nb-NO" baseline="0" dirty="0" smtClean="0"/>
              <a:t> database”. Brukes hos blant annet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for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Messenger.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</a:t>
            </a:r>
            <a:r>
              <a:rPr lang="nb-NO" baseline="0" dirty="0" err="1" smtClean="0"/>
              <a:t>Accumulo</a:t>
            </a:r>
            <a:r>
              <a:rPr lang="nb-NO" baseline="0" dirty="0" smtClean="0"/>
              <a:t>: Opprinnelig laget av NSA (!!)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Cassandra: Opprinnelig laget av </a:t>
            </a:r>
            <a:r>
              <a:rPr lang="nb-NO" baseline="0" dirty="0" err="1" smtClean="0"/>
              <a:t>Facebook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Alle er Open </a:t>
            </a:r>
            <a:r>
              <a:rPr lang="nb-NO" baseline="0" dirty="0" err="1" smtClean="0"/>
              <a:t>source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Presentasjonen baserer seg på Cassandra sin implementasjon.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Det vil nok være variasjoner til de andre løsningene.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44922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Cassandra ble som sagt laget av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Open </a:t>
            </a:r>
            <a:r>
              <a:rPr lang="nb-NO" baseline="0" dirty="0" err="1" smtClean="0"/>
              <a:t>sourced</a:t>
            </a:r>
            <a:r>
              <a:rPr lang="nb-NO" baseline="0" dirty="0" smtClean="0"/>
              <a:t> i 2008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Opprinnelig laget for å løse </a:t>
            </a:r>
            <a:r>
              <a:rPr lang="nb-NO" baseline="0" dirty="0" smtClean="0"/>
              <a:t>” </a:t>
            </a:r>
            <a:r>
              <a:rPr lang="nb-NO" baseline="0" dirty="0" err="1" smtClean="0"/>
              <a:t>Inbox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Search</a:t>
            </a:r>
            <a:r>
              <a:rPr lang="nb-NO" baseline="0" dirty="0" smtClean="0"/>
              <a:t> </a:t>
            </a:r>
            <a:r>
              <a:rPr lang="nb-NO" baseline="0" dirty="0" smtClean="0"/>
              <a:t>problem”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Koble meldingstråder mellom to brukere </a:t>
            </a:r>
            <a:r>
              <a:rPr lang="nb-NO" baseline="0" dirty="0" smtClean="0"/>
              <a:t>sammen i den "gamle" innboksen. </a:t>
            </a:r>
            <a:br>
              <a:rPr lang="nb-NO" baseline="0" dirty="0" smtClean="0"/>
            </a:b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Byttet til </a:t>
            </a:r>
            <a:r>
              <a:rPr lang="nb-NO" baseline="0" dirty="0" err="1" smtClean="0"/>
              <a:t>HBase</a:t>
            </a:r>
            <a:r>
              <a:rPr lang="nb-NO" baseline="0" dirty="0" smtClean="0"/>
              <a:t> når de gikk over til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Messenger.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Er en hybrid mellom key-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stores, og klassifiseres </a:t>
            </a:r>
            <a:r>
              <a:rPr lang="nb-NO" baseline="0" dirty="0" smtClean="0"/>
              <a:t>som en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</a:t>
            </a:r>
          </a:p>
        </p:txBody>
      </p:sp>
    </p:spTree>
    <p:extLst>
      <p:ext uri="{BB962C8B-B14F-4D97-AF65-F5344CB8AC3E}">
        <p14:creationId xmlns:p14="http://schemas.microsoft.com/office/powerpoint/2010/main" val="36978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625453" y="2303859"/>
            <a:ext cx="11037095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3625453" y="7072313"/>
            <a:ext cx="11037095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3625453" y="4536281"/>
            <a:ext cx="11037095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9371707" y="892968"/>
            <a:ext cx="5625704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3290590" y="892969"/>
            <a:ext cx="5625704" cy="5607845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3290590" y="6697266"/>
            <a:ext cx="5625704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9371707" y="3661171"/>
            <a:ext cx="5625704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3290590" y="3661171"/>
            <a:ext cx="5625704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1pPr>
            <a:lvl2pPr marL="8082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2pPr>
            <a:lvl3pPr marL="11511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3pPr>
            <a:lvl4pPr marL="14940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4pPr>
            <a:lvl5pPr marL="18369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3290590" y="1785937"/>
            <a:ext cx="11706821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9371707" y="7161610"/>
            <a:ext cx="5625704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9378265" y="1250157"/>
            <a:ext cx="5625704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3290590" y="1250156"/>
            <a:ext cx="5625704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3625453" y="8947546"/>
            <a:ext cx="11037095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3625453" y="5998765"/>
            <a:ext cx="11037095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2286000" y="0"/>
            <a:ext cx="13716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290590" y="625078"/>
            <a:ext cx="11706821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290590" y="3661171"/>
            <a:ext cx="11706821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859183" y="13010554"/>
            <a:ext cx="556242" cy="51360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585216" y="4386333"/>
            <a:ext cx="16996931" cy="5376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r">
              <a:defRPr sz="20000">
                <a:solidFill>
                  <a:srgbClr val="3EC7C0"/>
                </a:solidFill>
              </a:defRPr>
            </a:pPr>
            <a:r>
              <a:rPr lang="nb-NO" sz="17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 </a:t>
            </a:r>
            <a:r>
              <a:rPr lang="nb-NO" sz="17000" dirty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 </a:t>
            </a:r>
            <a:r>
              <a:rPr lang="nb-NO" sz="17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STORES</a:t>
            </a:r>
            <a:endParaRPr lang="nb-NO" sz="17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12199263" y="12133399"/>
            <a:ext cx="5382884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>
                <a:solidFill>
                  <a:srgbClr val="3EC7C0"/>
                </a:solidFill>
              </a:defRPr>
            </a:lvl1pPr>
          </a:lstStyle>
          <a:p>
            <a:r>
              <a:rPr lang="nb-NO" sz="60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Andreas </a:t>
            </a:r>
            <a:r>
              <a:rPr lang="nb-NO" sz="6000" dirty="0" err="1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Baakind</a:t>
            </a:r>
            <a:endParaRPr sz="6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864608" y="3182112"/>
            <a:ext cx="8120112" cy="841248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1262" y="6762219"/>
            <a:ext cx="3188592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86413" y="1680324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844382" y="478928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427278" y="9621657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76661" y="4567658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1333" y="9290995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20270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864608" y="3182112"/>
            <a:ext cx="8120112" cy="841248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1262" y="6762219"/>
            <a:ext cx="3188592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86413" y="1680324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844382" y="478928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427278" y="9621657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76661" y="4567658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1333" y="9290995"/>
            <a:ext cx="2118291" cy="2194561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75957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150582" y="9912096"/>
            <a:ext cx="16054378" cy="16632423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Replikering</a:t>
            </a:r>
            <a:endParaRPr lang="nb-NO" sz="200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790683" y="11178235"/>
            <a:ext cx="1708166" cy="176966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Oval 3"/>
          <p:cNvSpPr/>
          <p:nvPr/>
        </p:nvSpPr>
        <p:spPr>
          <a:xfrm>
            <a:off x="6407180" y="9262261"/>
            <a:ext cx="1708166" cy="176966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320959" y="9262262"/>
            <a:ext cx="1708166" cy="176966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3645966" y="11178235"/>
            <a:ext cx="1708166" cy="1769669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6704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864608" y="3182112"/>
            <a:ext cx="8120112" cy="841248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1262" y="6762219"/>
            <a:ext cx="3188592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86413" y="1680324"/>
            <a:ext cx="2118291" cy="2194561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844382" y="478928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427278" y="9621657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76661" y="4567658"/>
            <a:ext cx="2118291" cy="2194561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1333" y="9290995"/>
            <a:ext cx="2118291" cy="2194561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061" y="316326"/>
            <a:ext cx="6599563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Replikeringsfaktor</a:t>
            </a: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: 3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728619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/>
          <p:cNvSpPr/>
          <p:nvPr/>
        </p:nvSpPr>
        <p:spPr>
          <a:xfrm>
            <a:off x="3866344" y="3880978"/>
            <a:ext cx="9217152" cy="7945821"/>
          </a:xfrm>
          <a:prstGeom prst="triangle">
            <a:avLst/>
          </a:prstGeom>
          <a:noFill/>
          <a:ln w="12700" cap="flat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Eventual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consistency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807198" y="1050179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88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Helvetica Light"/>
              </a:rPr>
              <a:t>A</a:t>
            </a:r>
            <a:endParaRPr kumimoji="0" sz="88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Helvetica Ligh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2024350" y="1050179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88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Helvetica Light"/>
              </a:rPr>
              <a:t>P</a:t>
            </a:r>
            <a:endParaRPr kumimoji="0" sz="88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Helvetica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415774" y="2741025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88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Helvetica Light"/>
              </a:rPr>
              <a:t>C</a:t>
            </a:r>
            <a:endParaRPr kumimoji="0" sz="88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0801" y="12239497"/>
            <a:ext cx="2688235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duit ITC Light"/>
                <a:ea typeface="Conduit ITC Light"/>
                <a:cs typeface="Conduit ITC Light"/>
                <a:sym typeface="Conduit ITC Light"/>
              </a:rPr>
              <a:t>Cassandra</a:t>
            </a: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4023289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5135806" y="5097780"/>
            <a:ext cx="6729984" cy="697230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13936" y="7890081"/>
            <a:ext cx="3573724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7773168" y="4052916"/>
            <a:ext cx="1755649" cy="181886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875995" y="6572484"/>
            <a:ext cx="1755649" cy="181886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9409835" y="10274216"/>
            <a:ext cx="1755649" cy="181886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369952" y="6523218"/>
            <a:ext cx="1755649" cy="181886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152531" y="10142182"/>
            <a:ext cx="1755649" cy="181886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Shape 119"/>
          <p:cNvSpPr/>
          <p:nvPr/>
        </p:nvSpPr>
        <p:spPr>
          <a:xfrm>
            <a:off x="591440" y="569009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Tunable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consistency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803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1503598" y="3159252"/>
            <a:ext cx="3799683" cy="3936492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94821" y="4697891"/>
            <a:ext cx="201769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#1</a:t>
            </a:r>
            <a:endParaRPr kumimoji="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07669" y="4193099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3729883" y="6229972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45406" y="5888727"/>
            <a:ext cx="991223" cy="102691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Shape 119"/>
          <p:cNvSpPr/>
          <p:nvPr/>
        </p:nvSpPr>
        <p:spPr>
          <a:xfrm>
            <a:off x="591440" y="569009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Tunable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consistency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272718" y="2508006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27659" y="3729102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1316099" y="3159252"/>
            <a:ext cx="3799683" cy="3936492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307322" y="4697891"/>
            <a:ext cx="201769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#2</a:t>
            </a:r>
            <a:endParaRPr kumimoji="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4620170" y="4193099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3542384" y="622997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1157907" y="5888727"/>
            <a:ext cx="991223" cy="102691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85219" y="2508006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0940160" y="372910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404588" y="8493252"/>
            <a:ext cx="3799683" cy="3936492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95811" y="10031891"/>
            <a:ext cx="201769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#3</a:t>
            </a:r>
            <a:endParaRPr kumimoji="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9708659" y="9527099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8630873" y="1156397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246396" y="11222727"/>
            <a:ext cx="991223" cy="102691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173708" y="7842006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028649" y="906310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00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Cassandra Query Language (CQL)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600323" y="3673856"/>
            <a:ext cx="17212233" cy="822959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0" tIns="360000" rIns="360000" bIns="360000" numCol="1" spcCol="38100" rtlCol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INSERT INTO person (id, 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 VALUES </a:t>
            </a:r>
            <a:b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(1, ´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Foo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´, ´Bar´);</a:t>
            </a:r>
          </a:p>
          <a:p>
            <a:pPr algn="l">
              <a:lnSpc>
                <a:spcPct val="150000"/>
              </a:lnSpc>
            </a:pPr>
            <a:endParaRPr lang="nb-NO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SELECT * FROM person WHERE id = 1;</a:t>
            </a:r>
          </a:p>
          <a:p>
            <a:pPr algn="l">
              <a:lnSpc>
                <a:spcPct val="150000"/>
              </a:lnSpc>
            </a:pPr>
            <a:endParaRPr lang="nb-NO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UPDATE person SET 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´Food` WHERE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id =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1;</a:t>
            </a:r>
          </a:p>
          <a:p>
            <a:pPr algn="l">
              <a:lnSpc>
                <a:spcPct val="150000"/>
              </a:lnSpc>
            </a:pPr>
            <a:endParaRPr lang="nb-NO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DELETE FROM person WHERE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id =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1;</a:t>
            </a:r>
            <a:endParaRPr lang="en-US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802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11804868" y="2796650"/>
            <a:ext cx="3288573" cy="21455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 flipV="1">
            <a:off x="10105163" y="5298095"/>
            <a:ext cx="4988278" cy="134984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/>
          <p:nvPr/>
        </p:nvCxnSpPr>
        <p:spPr>
          <a:xfrm flipV="1">
            <a:off x="10778918" y="6480060"/>
            <a:ext cx="4421105" cy="184652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Begrensninger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65174" y="83052"/>
            <a:ext cx="2454197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duit ITC Light"/>
                <a:ea typeface="Conduit ITC Light"/>
                <a:cs typeface="Conduit ITC Light"/>
                <a:sym typeface="Conduit ITC Light"/>
              </a:rPr>
              <a:t>HashRing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23961"/>
              </p:ext>
            </p:extLst>
          </p:nvPr>
        </p:nvGraphicFramePr>
        <p:xfrm>
          <a:off x="15093442" y="1078221"/>
          <a:ext cx="597662" cy="11232780"/>
        </p:xfrm>
        <a:graphic>
          <a:graphicData uri="http://schemas.openxmlformats.org/drawingml/2006/table">
            <a:tbl>
              <a:tblPr/>
              <a:tblGrid>
                <a:gridCol w="597662"/>
              </a:tblGrid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  <a:r>
                        <a:rPr lang="sk-SK" sz="2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</a:t>
                      </a:r>
                      <a:endParaRPr lang="sk-SK" sz="23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  <a:r>
                        <a:rPr lang="sk-SK" sz="2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</a:t>
                      </a:r>
                      <a:endParaRPr lang="sk-SK" sz="23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  <a:r>
                        <a:rPr lang="sk-SK" sz="2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</a:t>
                      </a:r>
                      <a:endParaRPr lang="sk-SK" sz="23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325551" y="12253304"/>
            <a:ext cx="548227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s-IS" smtClean="0"/>
              <a:t>...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128981"/>
              </p:ext>
            </p:extLst>
          </p:nvPr>
        </p:nvGraphicFramePr>
        <p:xfrm>
          <a:off x="1773936" y="2796650"/>
          <a:ext cx="10030932" cy="429101"/>
        </p:xfrm>
        <a:graphic>
          <a:graphicData uri="http://schemas.openxmlformats.org/drawingml/2006/table">
            <a:tbl>
              <a:tblPr/>
              <a:tblGrid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</a:tblGrid>
              <a:tr h="429101"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7255"/>
              </p:ext>
            </p:extLst>
          </p:nvPr>
        </p:nvGraphicFramePr>
        <p:xfrm>
          <a:off x="1773936" y="5298095"/>
          <a:ext cx="8359110" cy="429101"/>
        </p:xfrm>
        <a:graphic>
          <a:graphicData uri="http://schemas.openxmlformats.org/drawingml/2006/table">
            <a:tbl>
              <a:tblPr/>
              <a:tblGrid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</a:tblGrid>
              <a:tr h="429101"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975691"/>
              </p:ext>
            </p:extLst>
          </p:nvPr>
        </p:nvGraphicFramePr>
        <p:xfrm>
          <a:off x="1773936" y="6480060"/>
          <a:ext cx="9195021" cy="429101"/>
        </p:xfrm>
        <a:graphic>
          <a:graphicData uri="http://schemas.openxmlformats.org/drawingml/2006/table">
            <a:tbl>
              <a:tblPr/>
              <a:tblGrid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</a:tblGrid>
              <a:tr h="429101"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" name="Oval 23"/>
          <p:cNvSpPr/>
          <p:nvPr/>
        </p:nvSpPr>
        <p:spPr>
          <a:xfrm>
            <a:off x="1380236" y="10210800"/>
            <a:ext cx="2663072" cy="2758957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951552" y="11762549"/>
            <a:ext cx="947398" cy="981509"/>
          </a:xfrm>
          <a:prstGeom prst="ellipse">
            <a:avLst/>
          </a:prstGeom>
          <a:solidFill>
            <a:srgbClr val="FFFAAA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123773" y="9643845"/>
            <a:ext cx="947398" cy="98150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403161" y="11727437"/>
            <a:ext cx="947398" cy="981509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12661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Denormalisere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146887" y="2885442"/>
            <a:ext cx="10923193" cy="4482591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0" tIns="360000" rIns="360000" bIns="360000" numCol="1" spcCol="38100" rtlCol="0" anchor="t" anchorCtr="0">
            <a:noAutofit/>
          </a:bodyPr>
          <a:lstStyle/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CREATE TABLE 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user_by_id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INT,</a:t>
            </a:r>
          </a:p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1146887" y="8319009"/>
            <a:ext cx="10923193" cy="4482591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0" tIns="360000" rIns="360000" bIns="360000" numCol="1" spcCol="38100" rtlCol="0" anchor="t" anchorCtr="0">
            <a:noAutofit/>
          </a:bodyPr>
          <a:lstStyle/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CREATE TABLE 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user_by_lastname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INT,</a:t>
            </a:r>
          </a:p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8606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Hvem er jeg?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368" y="3220791"/>
            <a:ext cx="17582146" cy="7069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Andreas Baakind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Utvikler</a:t>
            </a:r>
            <a:endParaRPr lang="en-US" dirty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Prosjekt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: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Datainn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Sanntidsdata fra Vegnettet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 dag: </a:t>
            </a:r>
            <a:r>
              <a:rPr lang="nb-NO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~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700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sensorer</a:t>
            </a:r>
            <a:endParaRPr lang="en-US" dirty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Mål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: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5000 sensorer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296" y="3220791"/>
            <a:ext cx="4544822" cy="53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99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ser_by_lastname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15367" y="3866764"/>
            <a:ext cx="3425113" cy="216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3200" b="1" dirty="0" smtClean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  <a:sym typeface="Helvetica Light"/>
              </a:rPr>
              <a:t>Nordmann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10870632" y="3866764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Ola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5794056" y="3866764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Kari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10870632" y="4946764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1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5794056" y="4946764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415367" y="7106764"/>
            <a:ext cx="3425113" cy="216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3200" b="1" dirty="0" smtClean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  <a:sym typeface="Helvetica Light"/>
              </a:rPr>
              <a:t>Olsen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5794056" y="7106764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Ole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5794056" y="8186764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3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" name="Straight Connector 2"/>
          <p:cNvCxnSpPr>
            <a:stCxn id="7" idx="3"/>
          </p:cNvCxnSpPr>
          <p:nvPr/>
        </p:nvCxnSpPr>
        <p:spPr>
          <a:xfrm>
            <a:off x="3840480" y="4946764"/>
            <a:ext cx="1953576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3840480" y="8155128"/>
            <a:ext cx="1953576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495335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b="1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Use</a:t>
            </a: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0000" b="1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cases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232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5574624"/>
            <a:ext cx="17739360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One million </a:t>
            </a:r>
            <a:r>
              <a:rPr lang="nb-NO" sz="100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writes</a:t>
            </a:r>
            <a:r>
              <a:rPr lang="nb-NO" sz="10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per </a:t>
            </a:r>
            <a:r>
              <a:rPr lang="nb-NO" sz="100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second</a:t>
            </a:r>
            <a:endParaRPr lang="nb-NO" sz="100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62346" y="11746928"/>
            <a:ext cx="15073035" cy="682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techblog.netflix.com</a:t>
            </a:r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/2011/11/benchmarking-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cassandra</a:t>
            </a:r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-scalability-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on.html</a:t>
            </a:r>
            <a:endParaRPr kumimoji="0" sz="3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46346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256" y="-129977"/>
            <a:ext cx="8037689" cy="452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15156" y="12797337"/>
            <a:ext cx="7972844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3000" dirty="0" err="1" smtClean="0">
                <a:latin typeface="Calibri" charset="0"/>
                <a:ea typeface="Calibri" charset="0"/>
                <a:cs typeface="Calibri" charset="0"/>
              </a:rPr>
              <a:t>media.netflix.com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/en/company-assets</a:t>
            </a:r>
            <a:endParaRPr kumimoji="0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5854" y="4391223"/>
            <a:ext cx="17582146" cy="3606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2.500+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noder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produksjon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Visningshistorikk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m.m.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En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første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store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til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å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ta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bruk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1509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2319" y="11736633"/>
            <a:ext cx="144334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endParaRPr kumimoji="0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onduit ITC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96653" y="12870489"/>
            <a:ext cx="6623251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3000" dirty="0" err="1">
                <a:latin typeface="Calibri" charset="0"/>
                <a:ea typeface="Calibri" charset="0"/>
                <a:cs typeface="Calibri" charset="0"/>
              </a:rPr>
              <a:t>press.spotify.com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3000" dirty="0" err="1">
                <a:latin typeface="Calibri" charset="0"/>
                <a:ea typeface="Calibri" charset="0"/>
                <a:cs typeface="Calibri" charset="0"/>
              </a:rPr>
              <a:t>bo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/images/</a:t>
            </a:r>
            <a:endParaRPr kumimoji="0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760" y="870700"/>
            <a:ext cx="8010144" cy="240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854" y="4466038"/>
            <a:ext cx="17582146" cy="3606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500 – 1000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noder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produksjon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Backend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til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mange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tjenester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: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Spillelister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artister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du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følger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radio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stasjoner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m.fl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31237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424" y="640080"/>
            <a:ext cx="3438144" cy="3438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53" y="2359152"/>
            <a:ext cx="17582146" cy="7069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75.000+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noder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produksjon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(September 2014)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1.000+ per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cluster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10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Petabyte ++ 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Millioner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ops/sec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Bruksområd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er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ikke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offentliggjort</a:t>
            </a:r>
            <a:endParaRPr lang="en-US" dirty="0" smtClean="0">
              <a:solidFill>
                <a:schemeClr val="tx2">
                  <a:lumMod val="10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Dominerede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DB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basert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på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job listing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934" y="12809528"/>
            <a:ext cx="16433985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www.apple.com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/ac/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globalnav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/2.0/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en_US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/images/ac-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globalnav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globalnav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/apple/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image_large.svg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21578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hape 119"/>
          <p:cNvSpPr/>
          <p:nvPr/>
        </p:nvSpPr>
        <p:spPr>
          <a:xfrm>
            <a:off x="329184" y="5112959"/>
            <a:ext cx="17739360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6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Og mange flere ...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5756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3574077"/>
            <a:ext cx="17739360" cy="5684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6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Ikke kun for</a:t>
            </a: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Stor skala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2591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Oppsummering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5368" y="2596896"/>
            <a:ext cx="17582146" cy="104079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no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Datastores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for Big Data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Basert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på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Google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Bigtable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Flere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implementasjoner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Cassandra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mest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kjent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Distribuerte</a:t>
            </a:r>
            <a:endParaRPr lang="en-US" dirty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 single point of failure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Tunable consistency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Denormalisere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data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Ikke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kun for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stor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skala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applikasjoner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666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5112959"/>
            <a:ext cx="17739360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6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Takk</a:t>
            </a:r>
            <a:r>
              <a:rPr lang="nb-NO" sz="16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for meg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hape 119"/>
          <p:cNvSpPr/>
          <p:nvPr/>
        </p:nvSpPr>
        <p:spPr>
          <a:xfrm>
            <a:off x="329184" y="10451567"/>
            <a:ext cx="17739360" cy="2914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r">
              <a:lnSpc>
                <a:spcPct val="150000"/>
              </a:lnSpc>
              <a:defRPr sz="20000">
                <a:solidFill>
                  <a:srgbClr val="3EC7C0"/>
                </a:solidFill>
              </a:defRPr>
            </a:pPr>
            <a: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Andreas </a:t>
            </a:r>
            <a:r>
              <a:rPr lang="nb-NO" sz="4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Baakind</a:t>
            </a:r>
            <a:endParaRPr lang="nb-NO" sz="40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r">
              <a:lnSpc>
                <a:spcPct val="150000"/>
              </a:lnSpc>
              <a:defRPr sz="20000">
                <a:solidFill>
                  <a:srgbClr val="3EC7C0"/>
                </a:solidFill>
              </a:defRPr>
            </a:pPr>
            <a:r>
              <a:rPr lang="nb-NO" sz="4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andreas.baakind@bekk.no</a:t>
            </a:r>
            <a: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@</a:t>
            </a:r>
            <a:r>
              <a:rPr lang="nb-NO" sz="4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AndreasBaakind</a:t>
            </a:r>
            <a:endParaRPr lang="nb-NO" sz="4000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22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497406"/>
            <a:ext cx="17739360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Hva er </a:t>
            </a:r>
            <a:b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12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2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2000" dirty="0" err="1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Stores?</a:t>
            </a:r>
            <a:endParaRPr lang="nb-NO" sz="12000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0075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Store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368" y="3220791"/>
            <a:ext cx="17582146" cy="5915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En type database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Extensible record store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Datastore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for Big data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IoT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eldingstjenester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store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datamengder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Milliarder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kolonner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per rad</a:t>
            </a:r>
          </a:p>
        </p:txBody>
      </p:sp>
    </p:spTree>
    <p:extLst>
      <p:ext uri="{BB962C8B-B14F-4D97-AF65-F5344CB8AC3E}">
        <p14:creationId xmlns:p14="http://schemas.microsoft.com/office/powerpoint/2010/main" val="13269192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415367" y="2771075"/>
            <a:ext cx="8399449" cy="5287941"/>
          </a:xfrm>
          <a:prstGeom prst="rect">
            <a:avLst/>
          </a:prstGeom>
          <a:solidFill>
            <a:srgbClr val="3E424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180000" rIns="180000" bIns="180000" numCol="1" spcCol="38100" rtlCol="0" anchor="ctr" anchorCtr="0">
            <a:spAutoFit/>
          </a:bodyPr>
          <a:lstStyle/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CREATE TABLE </a:t>
            </a: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weather_data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Conduit ITC Light"/>
            </a:endParaRP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id          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timestamp    TIMESTAMP,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temperature  FLOAT,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(id)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)</a:t>
            </a:r>
          </a:p>
        </p:txBody>
      </p:sp>
      <p:sp>
        <p:nvSpPr>
          <p:cNvPr id="5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Relasjonsdatabase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123841"/>
              </p:ext>
            </p:extLst>
          </p:nvPr>
        </p:nvGraphicFramePr>
        <p:xfrm>
          <a:off x="415366" y="8860550"/>
          <a:ext cx="17582148" cy="4198440"/>
        </p:xfrm>
        <a:graphic>
          <a:graphicData uri="http://schemas.openxmlformats.org/drawingml/2006/table">
            <a:tbl>
              <a:tblPr/>
              <a:tblGrid>
                <a:gridCol w="1742618"/>
                <a:gridCol w="3803904"/>
                <a:gridCol w="7168896"/>
                <a:gridCol w="4866730"/>
              </a:tblGrid>
              <a:tr h="1025023"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id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sensor_id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timestamp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temperature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2016-01-01T00:01:00.000Z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20.0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2153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2016-01-01T00:02:00.000Z</a:t>
                      </a: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20.1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2153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2016-01-01T00:03:00.000Z</a:t>
                      </a: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20.2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7968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415365" y="3706221"/>
            <a:ext cx="10850042" cy="4453141"/>
          </a:xfrm>
          <a:prstGeom prst="rect">
            <a:avLst/>
          </a:prstGeom>
          <a:solidFill>
            <a:srgbClr val="3E424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CREATE TABLE </a:t>
            </a: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weather_data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Conduit ITC Light"/>
            </a:endParaRP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timestamp    TIMESTAMP,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temperature  FLOAT,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</a:t>
            </a:r>
            <a:r>
              <a:rPr lang="en-US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, timestamp)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)</a:t>
            </a:r>
          </a:p>
        </p:txBody>
      </p:sp>
      <p:sp>
        <p:nvSpPr>
          <p:cNvPr id="5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Store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378789" y="10852780"/>
            <a:ext cx="2160000" cy="216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7200" b="1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  <a:sym typeface="Helvetica Light"/>
              </a:rPr>
              <a:t>1</a:t>
            </a:r>
            <a:endParaRPr kumimoji="0" sz="72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7834821" y="10852780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2016-01-01T00:00:02.000Z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2758245" y="10852780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2016-01-01T00:00:01.000Z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12911397" y="10852780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2016-01-01T00:00:03.000Z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834821" y="11932780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20.1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2758245" y="11932780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20.0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12911397" y="11932780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20.2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33792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292608" y="489215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Google</a:t>
            </a: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0000" b="1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Bigtable</a:t>
            </a:r>
            <a:endParaRPr lang="nb-NO" sz="20000" b="1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854" y="4391223"/>
            <a:ext cx="17582146" cy="82234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Grunnlaget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for Wide column stores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Påbegynt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2004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Bygget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for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høy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ytelse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Brukes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internt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mange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løsninger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Gmail,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Youtube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Maps, Earth, “My search history” etc.</a:t>
            </a:r>
            <a:b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</a:b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		</a:t>
            </a:r>
          </a:p>
          <a:p>
            <a:pPr marL="685800" lvl="8" indent="-685800" algn="l">
              <a:lnSpc>
                <a:spcPct val="150000"/>
              </a:lnSpc>
              <a:buFont typeface="Arial" charset="0"/>
              <a:buChar char="•"/>
            </a:pP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0411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85632" y="12331027"/>
            <a:ext cx="9180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hbase.apache.org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/images/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hbase_logo_with_orca_large.png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accumulo.apache.org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/images/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accumulo-logo.png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cassandra.apache.org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/media/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cassandra_logo.png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684" y="5369320"/>
            <a:ext cx="6320492" cy="1615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176" y="2595197"/>
            <a:ext cx="5969000" cy="1524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3176" y="8234680"/>
            <a:ext cx="6350000" cy="127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846" y="4800189"/>
            <a:ext cx="1906524" cy="24688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15986" y="3662341"/>
            <a:ext cx="2268249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Bigtable</a:t>
            </a:r>
            <a:endParaRPr kumimoji="0" sz="5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505728" y="3657601"/>
            <a:ext cx="4638272" cy="251933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4505728" y="6176938"/>
            <a:ext cx="438224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4505728" y="6176938"/>
            <a:ext cx="4638272" cy="269274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94323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3198958"/>
            <a:ext cx="8977122" cy="6016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51590" y="12772952"/>
            <a:ext cx="10190289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svn.apache.org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/repos/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asf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cassandra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/logo/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cassandra.svg</a:t>
            </a:r>
            <a:endParaRPr kumimoji="0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87898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Custom 2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onduit ITC Light"/>
            <a:ea typeface="Conduit ITC Light"/>
            <a:cs typeface="Conduit ITC Light"/>
            <a:sym typeface="Conduit IT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onduit ITC Light"/>
            <a:ea typeface="Conduit ITC Light"/>
            <a:cs typeface="Conduit ITC Light"/>
            <a:sym typeface="Conduit IT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12990</TotalTime>
  <Words>1638</Words>
  <Application>Microsoft Macintosh PowerPoint</Application>
  <PresentationFormat>Custom</PresentationFormat>
  <Paragraphs>565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Calibri</vt:lpstr>
      <vt:lpstr>Calisto MT</vt:lpstr>
      <vt:lpstr>Conduit ITC Light</vt:lpstr>
      <vt:lpstr>Consolas</vt:lpstr>
      <vt:lpstr>Helvetica Light</vt:lpstr>
      <vt:lpstr>Helvetica Neue</vt:lpstr>
      <vt:lpstr>Source Sans Pro</vt:lpstr>
      <vt:lpstr>Source Sans Pro Light</vt:lpstr>
      <vt:lpstr>Wingdings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Andreas Baakind</cp:lastModifiedBy>
  <cp:revision>213</cp:revision>
  <dcterms:modified xsi:type="dcterms:W3CDTF">2016-05-07T19:45:12Z</dcterms:modified>
</cp:coreProperties>
</file>